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1" r:id="rId2"/>
    <p:sldMasterId id="2147483663" r:id="rId3"/>
  </p:sldMasterIdLst>
  <p:notesMasterIdLst>
    <p:notesMasterId r:id="rId22"/>
  </p:notesMasterIdLst>
  <p:sldIdLst>
    <p:sldId id="256" r:id="rId4"/>
    <p:sldId id="257" r:id="rId5"/>
    <p:sldId id="258" r:id="rId6"/>
    <p:sldId id="259" r:id="rId7"/>
    <p:sldId id="260" r:id="rId8"/>
    <p:sldId id="261" r:id="rId9"/>
    <p:sldId id="271" r:id="rId10"/>
    <p:sldId id="272" r:id="rId11"/>
    <p:sldId id="262" r:id="rId12"/>
    <p:sldId id="273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x="12192000" cy="6858000"/>
  <p:notesSz cx="6858000" cy="9144000"/>
  <p:embeddedFontLst>
    <p:embeddedFont>
      <p:font typeface="Bell MT" panose="02020503060305020303" pitchFamily="18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mbria Math" panose="02040503050406030204" pitchFamily="18" charset="0"/>
      <p:regular r:id="rId31"/>
    </p:embeddedFont>
    <p:embeddedFont>
      <p:font typeface="Century Gothic" panose="020B050202020209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6" roundtripDataSignature="AMtx7mhquqjAr07wFDuTJ5uXU8QHGOwe4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93AB76B-0D1E-4201-AC72-38F5B77068A6}">
  <a:tblStyle styleId="{793AB76B-0D1E-4201-AC72-38F5B77068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249" autoAdjust="0"/>
  </p:normalViewPr>
  <p:slideViewPr>
    <p:cSldViewPr snapToGrid="0">
      <p:cViewPr varScale="1">
        <p:scale>
          <a:sx n="65" d="100"/>
          <a:sy n="65" d="100"/>
        </p:scale>
        <p:origin x="1626" y="84"/>
      </p:cViewPr>
      <p:guideLst/>
    </p:cSldViewPr>
  </p:slideViewPr>
  <p:outlineViewPr>
    <p:cViewPr>
      <p:scale>
        <a:sx n="33" d="100"/>
        <a:sy n="33" d="100"/>
      </p:scale>
      <p:origin x="0" y="-170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font" Target="fonts/font12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customschemas.google.com/relationships/presentationmetadata" Target="meta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80" name="Google Shape;80;p3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" name="Google Shape;8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3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3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4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" name="Google Shape;143;p35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4" name="Google Shape;144;p35"/>
          <p:cNvSpPr txBox="1">
            <a:spLocks noGrp="1"/>
          </p:cNvSpPr>
          <p:nvPr>
            <p:ph type="body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Google Shape;145;p35"/>
          <p:cNvSpPr txBox="1">
            <a:spLocks noGrp="1"/>
          </p:cNvSpPr>
          <p:nvPr>
            <p:ph type="body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6" name="Google Shape;146;p35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7" name="Google Shape;147;p35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8" name="Google Shape;148;p35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9" name="Google Shape;149;p35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6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36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3" name="Google Shape;153;p36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4" name="Google Shape;154;p36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7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7" name="Google Shape;157;p37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8" name="Google Shape;158;p37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8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1" name="Google Shape;161;p38"/>
          <p:cNvSpPr txBox="1">
            <a:spLocks noGrp="1"/>
          </p:cNvSpPr>
          <p:nvPr>
            <p:ph type="body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2" name="Google Shape;162;p3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3" name="Google Shape;163;p38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4" name="Google Shape;164;p38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5" name="Google Shape;165;p38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39"/>
          <p:cNvSpPr>
            <a:spLocks noGrp="1"/>
          </p:cNvSpPr>
          <p:nvPr>
            <p:ph type="pic" idx="2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9" name="Google Shape;169;p3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0" name="Google Shape;170;p39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1" name="Google Shape;171;p39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2" name="Google Shape;172;p39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0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4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6" name="Google Shape;176;p40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7" name="Google Shape;177;p40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8" name="Google Shape;178;p40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1"/>
          <p:cNvSpPr txBox="1">
            <a:spLocks noGrp="1"/>
          </p:cNvSpPr>
          <p:nvPr>
            <p:ph type="title"/>
          </p:nvPr>
        </p:nvSpPr>
        <p:spPr>
          <a:xfrm rot="5400000">
            <a:off x="7133430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" name="Google Shape;181;p41"/>
          <p:cNvSpPr txBox="1">
            <a:spLocks noGrp="1"/>
          </p:cNvSpPr>
          <p:nvPr>
            <p:ph type="body" idx="1"/>
          </p:nvPr>
        </p:nvSpPr>
        <p:spPr>
          <a:xfrm rot="5400000">
            <a:off x="1799430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2" name="Google Shape;182;p41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" name="Google Shape;183;p41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4" name="Google Shape;184;p41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2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2" name="Google Shape;62;p2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2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4" name="Google Shape;64;p2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16"/>
          <p:cNvGrpSpPr/>
          <p:nvPr/>
        </p:nvGrpSpPr>
        <p:grpSpPr>
          <a:xfrm>
            <a:off x="-3884428" y="-479675"/>
            <a:ext cx="3657600" cy="7817349"/>
            <a:chOff x="-2913321" y="-642794"/>
            <a:chExt cx="2743200" cy="7500793"/>
          </a:xfrm>
        </p:grpSpPr>
        <p:sp>
          <p:nvSpPr>
            <p:cNvPr id="12" name="Google Shape;12;p16"/>
            <p:cNvSpPr/>
            <p:nvPr/>
          </p:nvSpPr>
          <p:spPr>
            <a:xfrm>
              <a:off x="-2913321" y="-642794"/>
              <a:ext cx="2743200" cy="7500793"/>
            </a:xfrm>
            <a:prstGeom prst="rect">
              <a:avLst/>
            </a:prstGeom>
            <a:noFill/>
            <a:ln w="19050" cap="flat" cmpd="sng">
              <a:solidFill>
                <a:srgbClr val="42719B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6"/>
            <p:cNvSpPr txBox="1"/>
            <p:nvPr/>
          </p:nvSpPr>
          <p:spPr>
            <a:xfrm>
              <a:off x="-2801679" y="-642793"/>
              <a:ext cx="2519916" cy="3853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ARL Slide Formatting Info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sng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Opening Slide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Title Font: Calibri, Bold, 44, Caps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Subtitle Font: Calibri, 36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Author Info: Calibri, 24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Date Info: Calibri, Italic, 24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sng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Section Header Slides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Title Font: Calibri, Bold, 36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Subtitle Font: Calibri, Italic, 24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sng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Body Slides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Header Font: Calibri, Bold, Caps, 36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Body Text: Calibri, 24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Bullet Text: Calibri, 18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sng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RGB</a:t>
              </a:r>
              <a:endParaRPr/>
            </a:p>
          </p:txBody>
        </p:sp>
        <p:sp>
          <p:nvSpPr>
            <p:cNvPr id="14" name="Google Shape;14;p16"/>
            <p:cNvSpPr txBox="1"/>
            <p:nvPr/>
          </p:nvSpPr>
          <p:spPr>
            <a:xfrm>
              <a:off x="-2684721" y="2299288"/>
              <a:ext cx="2286000" cy="620158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sng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Outline 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(use sparingly)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Black, 1 pt</a:t>
              </a: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6"/>
            <p:cNvSpPr/>
            <p:nvPr/>
          </p:nvSpPr>
          <p:spPr>
            <a:xfrm>
              <a:off x="-2684721" y="3188847"/>
              <a:ext cx="2286000" cy="36576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Black:	0   0   0</a:t>
              </a:r>
              <a:endParaRPr/>
            </a:p>
          </p:txBody>
        </p:sp>
        <p:sp>
          <p:nvSpPr>
            <p:cNvPr id="16" name="Google Shape;16;p16"/>
            <p:cNvSpPr/>
            <p:nvPr/>
          </p:nvSpPr>
          <p:spPr>
            <a:xfrm>
              <a:off x="-2684721" y="3649592"/>
              <a:ext cx="2286000" cy="36576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White:	255 255 255</a:t>
              </a:r>
              <a:endParaRPr/>
            </a:p>
          </p:txBody>
        </p:sp>
        <p:sp>
          <p:nvSpPr>
            <p:cNvPr id="17" name="Google Shape;17;p16"/>
            <p:cNvSpPr/>
            <p:nvPr/>
          </p:nvSpPr>
          <p:spPr>
            <a:xfrm>
              <a:off x="-2684721" y="4110337"/>
              <a:ext cx="2286000" cy="365760"/>
            </a:xfrm>
            <a:prstGeom prst="rect">
              <a:avLst/>
            </a:prstGeom>
            <a:solidFill>
              <a:srgbClr val="4454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Gray/Blue</a:t>
              </a: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:	68   84  106</a:t>
              </a:r>
              <a:endParaRPr/>
            </a:p>
          </p:txBody>
        </p:sp>
        <p:sp>
          <p:nvSpPr>
            <p:cNvPr id="18" name="Google Shape;18;p16"/>
            <p:cNvSpPr/>
            <p:nvPr/>
          </p:nvSpPr>
          <p:spPr>
            <a:xfrm>
              <a:off x="-2684721" y="4571296"/>
              <a:ext cx="2286000" cy="365760"/>
            </a:xfrm>
            <a:prstGeom prst="rect">
              <a:avLst/>
            </a:prstGeom>
            <a:solidFill>
              <a:srgbClr val="E7E6E6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Light Gray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:	230 230 230</a:t>
              </a:r>
              <a:endParaRPr/>
            </a:p>
          </p:txBody>
        </p:sp>
        <p:sp>
          <p:nvSpPr>
            <p:cNvPr id="19" name="Google Shape;19;p16"/>
            <p:cNvSpPr/>
            <p:nvPr/>
          </p:nvSpPr>
          <p:spPr>
            <a:xfrm>
              <a:off x="-2684721" y="5032255"/>
              <a:ext cx="2286000" cy="365760"/>
            </a:xfrm>
            <a:prstGeom prst="rect">
              <a:avLst/>
            </a:prstGeom>
            <a:solidFill>
              <a:srgbClr val="5B9BD5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Light Blue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:	91  155  213</a:t>
              </a:r>
              <a:endParaRPr/>
            </a:p>
          </p:txBody>
        </p:sp>
        <p:sp>
          <p:nvSpPr>
            <p:cNvPr id="20" name="Google Shape;20;p16"/>
            <p:cNvSpPr/>
            <p:nvPr/>
          </p:nvSpPr>
          <p:spPr>
            <a:xfrm>
              <a:off x="-2684721" y="5493214"/>
              <a:ext cx="2286000" cy="365760"/>
            </a:xfrm>
            <a:prstGeom prst="rect">
              <a:avLst/>
            </a:pr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Dark Gray</a:t>
              </a: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:	66   66   66</a:t>
              </a:r>
              <a:endParaRPr/>
            </a:p>
          </p:txBody>
        </p:sp>
        <p:sp>
          <p:nvSpPr>
            <p:cNvPr id="21" name="Google Shape;21;p16"/>
            <p:cNvSpPr/>
            <p:nvPr/>
          </p:nvSpPr>
          <p:spPr>
            <a:xfrm>
              <a:off x="-2684721" y="5954173"/>
              <a:ext cx="2286000" cy="365760"/>
            </a:xfrm>
            <a:prstGeom prst="rect">
              <a:avLst/>
            </a:prstGeom>
            <a:solidFill>
              <a:srgbClr val="00599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PSU Blue</a:t>
              </a: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:	 0    89   158</a:t>
              </a:r>
              <a:endParaRPr/>
            </a:p>
          </p:txBody>
        </p:sp>
        <p:sp>
          <p:nvSpPr>
            <p:cNvPr id="22" name="Google Shape;22;p16"/>
            <p:cNvSpPr/>
            <p:nvPr/>
          </p:nvSpPr>
          <p:spPr>
            <a:xfrm>
              <a:off x="-2684721" y="6403581"/>
              <a:ext cx="2286000" cy="365760"/>
            </a:xfrm>
            <a:prstGeom prst="rect">
              <a:avLst/>
            </a:prstGeom>
            <a:solidFill>
              <a:srgbClr val="7777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Med Gray</a:t>
              </a: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:	100 100 100</a:t>
              </a:r>
              <a:endParaRPr/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" name="Google Shape;110;p21"/>
          <p:cNvGrpSpPr/>
          <p:nvPr/>
        </p:nvGrpSpPr>
        <p:grpSpPr>
          <a:xfrm>
            <a:off x="-3884428" y="-479675"/>
            <a:ext cx="3657600" cy="7817349"/>
            <a:chOff x="-2913321" y="-642794"/>
            <a:chExt cx="2743200" cy="7500793"/>
          </a:xfrm>
        </p:grpSpPr>
        <p:sp>
          <p:nvSpPr>
            <p:cNvPr id="111" name="Google Shape;111;p21"/>
            <p:cNvSpPr/>
            <p:nvPr/>
          </p:nvSpPr>
          <p:spPr>
            <a:xfrm>
              <a:off x="-2913321" y="-642794"/>
              <a:ext cx="2743200" cy="7500793"/>
            </a:xfrm>
            <a:prstGeom prst="rect">
              <a:avLst/>
            </a:prstGeom>
            <a:noFill/>
            <a:ln w="19050" cap="flat" cmpd="sng">
              <a:solidFill>
                <a:srgbClr val="42719B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1"/>
            <p:cNvSpPr txBox="1"/>
            <p:nvPr/>
          </p:nvSpPr>
          <p:spPr>
            <a:xfrm>
              <a:off x="-2801679" y="-642793"/>
              <a:ext cx="2519916" cy="3853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Calibri"/>
                <a:buNone/>
              </a:pPr>
              <a:r>
                <a:rPr lang="en-US" sz="13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ARL Slide Formatting Info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alibri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US" sz="1200" b="0" i="0" u="sng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Opening Slide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Title Font: Calibri, Bold, 44, Caps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Subtitle Font: Calibri, 36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Author Info: Calibri, 24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Date Info: Calibri, Italic, 24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alibri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US" sz="1200" b="0" i="0" u="sng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Section Header Slides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Title Font: Calibri, Bold, 36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Subtitle Font: Calibri, Italic, 24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US" sz="1200" b="0" i="0" u="sng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Body Slides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Header Font: Calibri, Bold, Caps, 36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Body Text: Calibri, 24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Bullet Text: Calibri, 18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alibri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US" sz="1200" b="0" i="0" u="sng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RGB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1"/>
            <p:cNvSpPr txBox="1"/>
            <p:nvPr/>
          </p:nvSpPr>
          <p:spPr>
            <a:xfrm>
              <a:off x="-2684721" y="2299288"/>
              <a:ext cx="2286000" cy="646331"/>
            </a:xfrm>
            <a:prstGeom prst="rect">
              <a:avLst/>
            </a:pr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US" sz="1200" b="0" i="0" u="sng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Outline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US" sz="1200" b="0" i="1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(use sparingly)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Black, 1 pt</a:t>
              </a: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21"/>
            <p:cNvSpPr/>
            <p:nvPr/>
          </p:nvSpPr>
          <p:spPr>
            <a:xfrm>
              <a:off x="-2684721" y="3188847"/>
              <a:ext cx="2286000" cy="36576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Black:	0   0   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1"/>
            <p:cNvSpPr/>
            <p:nvPr/>
          </p:nvSpPr>
          <p:spPr>
            <a:xfrm>
              <a:off x="-2684721" y="3649592"/>
              <a:ext cx="2286000" cy="36576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White:	255 255 255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1"/>
            <p:cNvSpPr/>
            <p:nvPr/>
          </p:nvSpPr>
          <p:spPr>
            <a:xfrm>
              <a:off x="-2684721" y="4110337"/>
              <a:ext cx="2286000" cy="365760"/>
            </a:xfrm>
            <a:prstGeom prst="rect">
              <a:avLst/>
            </a:prstGeom>
            <a:solidFill>
              <a:srgbClr val="4454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rPr lang="en-US"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Gray/Blue</a:t>
              </a: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:	68   84  106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1"/>
            <p:cNvSpPr/>
            <p:nvPr/>
          </p:nvSpPr>
          <p:spPr>
            <a:xfrm>
              <a:off x="-2684721" y="4571296"/>
              <a:ext cx="2286000" cy="365760"/>
            </a:xfrm>
            <a:prstGeom prst="rect">
              <a:avLst/>
            </a:prstGeom>
            <a:solidFill>
              <a:srgbClr val="E7E6E6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Light Gray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:	230 230 230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1"/>
            <p:cNvSpPr/>
            <p:nvPr/>
          </p:nvSpPr>
          <p:spPr>
            <a:xfrm>
              <a:off x="-2684721" y="5032255"/>
              <a:ext cx="2286000" cy="365760"/>
            </a:xfrm>
            <a:prstGeom prst="rect">
              <a:avLst/>
            </a:prstGeom>
            <a:solidFill>
              <a:srgbClr val="5B9BD5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Light Blue</a:t>
              </a:r>
              <a:r>
                <a:rPr lang="en-US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:	91  155  213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1"/>
            <p:cNvSpPr/>
            <p:nvPr/>
          </p:nvSpPr>
          <p:spPr>
            <a:xfrm>
              <a:off x="-2684721" y="5493214"/>
              <a:ext cx="2286000" cy="365760"/>
            </a:xfrm>
            <a:prstGeom prst="rect">
              <a:avLst/>
            </a:prstGeom>
            <a:solidFill>
              <a:srgbClr val="4242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rPr lang="en-US"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Dark Gray</a:t>
              </a: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:	66   66   66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1"/>
            <p:cNvSpPr/>
            <p:nvPr/>
          </p:nvSpPr>
          <p:spPr>
            <a:xfrm>
              <a:off x="-2684721" y="5954173"/>
              <a:ext cx="2286000" cy="365760"/>
            </a:xfrm>
            <a:prstGeom prst="rect">
              <a:avLst/>
            </a:prstGeom>
            <a:solidFill>
              <a:srgbClr val="00599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rPr lang="en-US"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PSU Blue</a:t>
              </a: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:	 0    89   158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1"/>
            <p:cNvSpPr/>
            <p:nvPr/>
          </p:nvSpPr>
          <p:spPr>
            <a:xfrm>
              <a:off x="-2684721" y="6403581"/>
              <a:ext cx="2286000" cy="365760"/>
            </a:xfrm>
            <a:prstGeom prst="rect">
              <a:avLst/>
            </a:prstGeom>
            <a:solidFill>
              <a:srgbClr val="7777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rPr lang="en-US"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Med Gray</a:t>
              </a:r>
              <a:r>
                <a:rPr lang="en-US"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:	100 100 100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.jpg"/><Relationship Id="rId5" Type="http://schemas.openxmlformats.org/officeDocument/2006/relationships/image" Target="../media/image16.jpg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5.png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"/>
          <p:cNvSpPr txBox="1"/>
          <p:nvPr/>
        </p:nvSpPr>
        <p:spPr>
          <a:xfrm>
            <a:off x="1187116" y="1096254"/>
            <a:ext cx="10756231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CPS: Medium: Integrated Design of Sensing, Network, and Cooperative Control of Multi-Vehicle Systems for Preventing Frost and Freeze Damage to Flowers and Buds of Fruit Trees </a:t>
            </a:r>
            <a:endParaRPr/>
          </a:p>
        </p:txBody>
      </p:sp>
      <p:sp>
        <p:nvSpPr>
          <p:cNvPr id="190" name="Google Shape;190;p1"/>
          <p:cNvSpPr txBox="1"/>
          <p:nvPr/>
        </p:nvSpPr>
        <p:spPr>
          <a:xfrm>
            <a:off x="1435769" y="5742784"/>
            <a:ext cx="10756231" cy="98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David James Lyons PhD</a:t>
            </a:r>
            <a:endParaRPr/>
          </a:p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Autonomy Perception and Cognition Department</a:t>
            </a:r>
            <a:endParaRPr/>
          </a:p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Summer 2019 </a:t>
            </a:r>
            <a:endParaRPr/>
          </a:p>
        </p:txBody>
      </p:sp>
      <p:grpSp>
        <p:nvGrpSpPr>
          <p:cNvPr id="191" name="Google Shape;191;p1"/>
          <p:cNvGrpSpPr/>
          <p:nvPr/>
        </p:nvGrpSpPr>
        <p:grpSpPr>
          <a:xfrm>
            <a:off x="581526" y="2817319"/>
            <a:ext cx="11594393" cy="358873"/>
            <a:chOff x="-8" y="-29"/>
            <a:chExt cx="5776" cy="231"/>
          </a:xfrm>
        </p:grpSpPr>
        <p:grpSp>
          <p:nvGrpSpPr>
            <p:cNvPr id="192" name="Google Shape;192;p1"/>
            <p:cNvGrpSpPr/>
            <p:nvPr/>
          </p:nvGrpSpPr>
          <p:grpSpPr>
            <a:xfrm>
              <a:off x="0" y="-29"/>
              <a:ext cx="5760" cy="231"/>
              <a:chOff x="0" y="-29"/>
              <a:chExt cx="5760" cy="231"/>
            </a:xfrm>
          </p:grpSpPr>
          <p:sp>
            <p:nvSpPr>
              <p:cNvPr id="193" name="Google Shape;193;p1"/>
              <p:cNvSpPr/>
              <p:nvPr/>
            </p:nvSpPr>
            <p:spPr>
              <a:xfrm>
                <a:off x="0" y="-29"/>
                <a:ext cx="5760" cy="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u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94" name="Google Shape;194;p1"/>
              <p:cNvSpPr/>
              <p:nvPr/>
            </p:nvSpPr>
            <p:spPr>
              <a:xfrm>
                <a:off x="0" y="0"/>
                <a:ext cx="5760" cy="0"/>
              </a:xfrm>
              <a:prstGeom prst="rect">
                <a:avLst/>
              </a:prstGeom>
              <a:noFill/>
              <a:ln w="9525" cap="flat" cmpd="sng">
                <a:solidFill>
                  <a:srgbClr val="FFFF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u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195" name="Google Shape;195;p1"/>
            <p:cNvSpPr/>
            <p:nvPr/>
          </p:nvSpPr>
          <p:spPr>
            <a:xfrm>
              <a:off x="-8" y="-8"/>
              <a:ext cx="5776" cy="16"/>
            </a:xfrm>
            <a:prstGeom prst="rect">
              <a:avLst/>
            </a:prstGeom>
            <a:noFill/>
            <a:ln w="27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6" name="Google Shape;196;p1"/>
          <p:cNvGrpSpPr/>
          <p:nvPr/>
        </p:nvGrpSpPr>
        <p:grpSpPr>
          <a:xfrm>
            <a:off x="581526" y="5058772"/>
            <a:ext cx="11610474" cy="366713"/>
            <a:chOff x="-8" y="-29"/>
            <a:chExt cx="5776" cy="231"/>
          </a:xfrm>
        </p:grpSpPr>
        <p:grpSp>
          <p:nvGrpSpPr>
            <p:cNvPr id="197" name="Google Shape;197;p1"/>
            <p:cNvGrpSpPr/>
            <p:nvPr/>
          </p:nvGrpSpPr>
          <p:grpSpPr>
            <a:xfrm>
              <a:off x="0" y="-29"/>
              <a:ext cx="5760" cy="231"/>
              <a:chOff x="0" y="-29"/>
              <a:chExt cx="5760" cy="231"/>
            </a:xfrm>
          </p:grpSpPr>
          <p:sp>
            <p:nvSpPr>
              <p:cNvPr id="198" name="Google Shape;198;p1"/>
              <p:cNvSpPr/>
              <p:nvPr/>
            </p:nvSpPr>
            <p:spPr>
              <a:xfrm>
                <a:off x="0" y="-29"/>
                <a:ext cx="5760" cy="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u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99" name="Google Shape;199;p1"/>
              <p:cNvSpPr/>
              <p:nvPr/>
            </p:nvSpPr>
            <p:spPr>
              <a:xfrm>
                <a:off x="0" y="0"/>
                <a:ext cx="5760" cy="0"/>
              </a:xfrm>
              <a:prstGeom prst="rect">
                <a:avLst/>
              </a:prstGeom>
              <a:noFill/>
              <a:ln w="9525" cap="flat" cmpd="sng">
                <a:solidFill>
                  <a:srgbClr val="FFFF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u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200" name="Google Shape;200;p1"/>
            <p:cNvSpPr/>
            <p:nvPr/>
          </p:nvSpPr>
          <p:spPr>
            <a:xfrm>
              <a:off x="-8" y="-8"/>
              <a:ext cx="5776" cy="16"/>
            </a:xfrm>
            <a:prstGeom prst="rect">
              <a:avLst/>
            </a:prstGeom>
            <a:noFill/>
            <a:ln w="27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id="201" name="Google Shape;201;p1"/>
          <p:cNvPicPr preferRelativeResize="0"/>
          <p:nvPr/>
        </p:nvPicPr>
        <p:blipFill rotWithShape="1">
          <a:blip r:embed="rId3">
            <a:alphaModFix/>
          </a:blip>
          <a:srcRect l="18434" t="5306" r="553" b="10067"/>
          <a:stretch/>
        </p:blipFill>
        <p:spPr>
          <a:xfrm>
            <a:off x="597584" y="2839381"/>
            <a:ext cx="3490445" cy="2278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"/>
          <p:cNvPicPr preferRelativeResize="0"/>
          <p:nvPr/>
        </p:nvPicPr>
        <p:blipFill rotWithShape="1">
          <a:blip r:embed="rId4">
            <a:alphaModFix/>
          </a:blip>
          <a:srcRect l="18252" r="10467"/>
          <a:stretch/>
        </p:blipFill>
        <p:spPr>
          <a:xfrm>
            <a:off x="3691403" y="2859181"/>
            <a:ext cx="2873828" cy="2267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42432" y="2907427"/>
            <a:ext cx="3143347" cy="2184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65231" y="2859181"/>
            <a:ext cx="2991486" cy="2238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EBF18-5FBA-4985-A1A1-4092D1E11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6792"/>
            <a:ext cx="10515600" cy="1325563"/>
          </a:xfrm>
        </p:spPr>
        <p:txBody>
          <a:bodyPr/>
          <a:lstStyle/>
          <a:p>
            <a:r>
              <a:rPr lang="en-US" sz="2800" dirty="0"/>
              <a:t>Field Coordinate Transform (Global to Fixed Region)- Block A1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2ABC1F-F963-4852-B3B8-B282D91CDD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33" r="36199"/>
          <a:stretch/>
        </p:blipFill>
        <p:spPr>
          <a:xfrm>
            <a:off x="2626441" y="1906492"/>
            <a:ext cx="4272576" cy="394265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AB1387F-4286-477D-94AA-57A658F7BC28}"/>
              </a:ext>
            </a:extLst>
          </p:cNvPr>
          <p:cNvSpPr/>
          <p:nvPr/>
        </p:nvSpPr>
        <p:spPr>
          <a:xfrm>
            <a:off x="4465534" y="5210121"/>
            <a:ext cx="235974" cy="21861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3D4C99E-30E8-436E-BAF3-4086BC7D6D46}"/>
              </a:ext>
            </a:extLst>
          </p:cNvPr>
          <p:cNvSpPr/>
          <p:nvPr/>
        </p:nvSpPr>
        <p:spPr>
          <a:xfrm>
            <a:off x="5001392" y="4991507"/>
            <a:ext cx="235974" cy="21861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E1968E-A0DE-4614-83DA-1B2A6C8A36E8}"/>
              </a:ext>
            </a:extLst>
          </p:cNvPr>
          <p:cNvCxnSpPr>
            <a:cxnSpLocks/>
          </p:cNvCxnSpPr>
          <p:nvPr/>
        </p:nvCxnSpPr>
        <p:spPr>
          <a:xfrm flipV="1">
            <a:off x="4514696" y="5106883"/>
            <a:ext cx="929148" cy="487270"/>
          </a:xfrm>
          <a:prstGeom prst="straightConnector1">
            <a:avLst/>
          </a:prstGeom>
          <a:ln w="57150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5AA2BC3-866F-4455-9149-FB67A08AF325}"/>
              </a:ext>
            </a:extLst>
          </p:cNvPr>
          <p:cNvCxnSpPr>
            <a:cxnSpLocks/>
          </p:cNvCxnSpPr>
          <p:nvPr/>
        </p:nvCxnSpPr>
        <p:spPr>
          <a:xfrm flipH="1" flipV="1">
            <a:off x="4005875" y="4699493"/>
            <a:ext cx="501446" cy="894660"/>
          </a:xfrm>
          <a:prstGeom prst="straightConnector1">
            <a:avLst/>
          </a:prstGeom>
          <a:ln w="57150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72EBB2E-27C0-498E-9B37-DE9AC8755302}"/>
              </a:ext>
            </a:extLst>
          </p:cNvPr>
          <p:cNvCxnSpPr/>
          <p:nvPr/>
        </p:nvCxnSpPr>
        <p:spPr>
          <a:xfrm flipV="1">
            <a:off x="2515829" y="4054697"/>
            <a:ext cx="0" cy="187362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301DB5A-D70A-4B18-8ABE-D21C8E23323A}"/>
              </a:ext>
            </a:extLst>
          </p:cNvPr>
          <p:cNvCxnSpPr>
            <a:cxnSpLocks/>
          </p:cNvCxnSpPr>
          <p:nvPr/>
        </p:nvCxnSpPr>
        <p:spPr>
          <a:xfrm>
            <a:off x="2506457" y="5918104"/>
            <a:ext cx="1750141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5AC25AA-3DBE-4091-A8C4-6B25C91E656A}"/>
              </a:ext>
            </a:extLst>
          </p:cNvPr>
          <p:cNvSpPr txBox="1"/>
          <p:nvPr/>
        </p:nvSpPr>
        <p:spPr>
          <a:xfrm>
            <a:off x="635411" y="5319428"/>
            <a:ext cx="2109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Global Coordinate System (X,Y)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5A43D7-6366-43D7-A038-FA81928E57A0}"/>
              </a:ext>
            </a:extLst>
          </p:cNvPr>
          <p:cNvSpPr txBox="1"/>
          <p:nvPr/>
        </p:nvSpPr>
        <p:spPr>
          <a:xfrm>
            <a:off x="2695728" y="3859080"/>
            <a:ext cx="1887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Fixed Region Coordinates (</a:t>
            </a:r>
            <a:r>
              <a:rPr lang="en-US" sz="1600" b="1" dirty="0" err="1">
                <a:solidFill>
                  <a:srgbClr val="00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x,y</a:t>
            </a:r>
            <a:r>
              <a:rPr lang="en-US" sz="1600" b="1" dirty="0">
                <a:solidFill>
                  <a:srgbClr val="00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C45D9A9-273E-449B-A99F-1175E7160CDB}"/>
              </a:ext>
            </a:extLst>
          </p:cNvPr>
          <p:cNvSpPr txBox="1"/>
          <p:nvPr/>
        </p:nvSpPr>
        <p:spPr>
          <a:xfrm>
            <a:off x="3739640" y="6276322"/>
            <a:ext cx="2140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Reference trees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A6DE66D-FC88-4490-887F-6C1DF0FCD268}"/>
              </a:ext>
            </a:extLst>
          </p:cNvPr>
          <p:cNvSpPr/>
          <p:nvPr/>
        </p:nvSpPr>
        <p:spPr>
          <a:xfrm>
            <a:off x="3769901" y="6357163"/>
            <a:ext cx="235974" cy="21861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6243E048-BC28-43C9-907D-206A37447EC1}"/>
              </a:ext>
            </a:extLst>
          </p:cNvPr>
          <p:cNvSpPr/>
          <p:nvPr/>
        </p:nvSpPr>
        <p:spPr>
          <a:xfrm rot="2806588">
            <a:off x="8886022" y="3647000"/>
            <a:ext cx="502404" cy="349502"/>
          </a:xfrm>
          <a:prstGeom prst="arc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4F4975-00AB-47E1-9C51-4074072EE90C}"/>
              </a:ext>
            </a:extLst>
          </p:cNvPr>
          <p:cNvSpPr txBox="1"/>
          <p:nvPr/>
        </p:nvSpPr>
        <p:spPr>
          <a:xfrm>
            <a:off x="9288330" y="3462278"/>
            <a:ext cx="3982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Θ</a:t>
            </a:r>
            <a:endParaRPr lang="en-US" sz="3200" b="1" dirty="0">
              <a:solidFill>
                <a:srgbClr val="FFC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73D428E-3C53-4E14-8F06-6956AB392342}"/>
                  </a:ext>
                </a:extLst>
              </p:cNvPr>
              <p:cNvSpPr txBox="1"/>
              <p:nvPr/>
            </p:nvSpPr>
            <p:spPr>
              <a:xfrm>
                <a:off x="7690113" y="5055563"/>
                <a:ext cx="3400098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offset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vector</m:t>
                          </m:r>
                        </m:e>
                      </m:d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arctan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73D428E-3C53-4E14-8F06-6956AB392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113" y="5055563"/>
                <a:ext cx="3400098" cy="5843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83381C8-93D4-4430-9599-E8C553A80328}"/>
              </a:ext>
            </a:extLst>
          </p:cNvPr>
          <p:cNvCxnSpPr>
            <a:cxnSpLocks/>
          </p:cNvCxnSpPr>
          <p:nvPr/>
        </p:nvCxnSpPr>
        <p:spPr>
          <a:xfrm>
            <a:off x="8709521" y="3990306"/>
            <a:ext cx="1168815" cy="0"/>
          </a:xfrm>
          <a:prstGeom prst="straightConnector1">
            <a:avLst/>
          </a:prstGeom>
          <a:ln w="7620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ABAE29A-2031-4C72-84F9-8CACBAF49A09}"/>
              </a:ext>
            </a:extLst>
          </p:cNvPr>
          <p:cNvSpPr txBox="1"/>
          <p:nvPr/>
        </p:nvSpPr>
        <p:spPr>
          <a:xfrm>
            <a:off x="1486016" y="3932423"/>
            <a:ext cx="974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 (North)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82D5B2-DCE1-42E4-B389-4352E4AD1351}"/>
              </a:ext>
            </a:extLst>
          </p:cNvPr>
          <p:cNvSpPr txBox="1"/>
          <p:nvPr/>
        </p:nvSpPr>
        <p:spPr>
          <a:xfrm>
            <a:off x="4262859" y="5766227"/>
            <a:ext cx="974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 (East)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BFD84CF-BD8F-4BB2-86E4-EABD4768CDD6}"/>
              </a:ext>
            </a:extLst>
          </p:cNvPr>
          <p:cNvSpPr/>
          <p:nvPr/>
        </p:nvSpPr>
        <p:spPr>
          <a:xfrm>
            <a:off x="3830580" y="4286259"/>
            <a:ext cx="1741855" cy="15084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4ADECDF-B9A1-49E5-9365-7CE751AE3F92}"/>
              </a:ext>
            </a:extLst>
          </p:cNvPr>
          <p:cNvSpPr/>
          <p:nvPr/>
        </p:nvSpPr>
        <p:spPr>
          <a:xfrm>
            <a:off x="7478947" y="2006499"/>
            <a:ext cx="3164278" cy="3025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B210106-2126-48D1-A272-2CBBBBD94782}"/>
              </a:ext>
            </a:extLst>
          </p:cNvPr>
          <p:cNvCxnSpPr>
            <a:cxnSpLocks/>
            <a:stCxn id="43" idx="6"/>
            <a:endCxn id="47" idx="2"/>
          </p:cNvCxnSpPr>
          <p:nvPr/>
        </p:nvCxnSpPr>
        <p:spPr>
          <a:xfrm flipV="1">
            <a:off x="5572435" y="3519027"/>
            <a:ext cx="1906512" cy="15214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59F9B88-176A-49AB-AD78-EEED3C0B6BA5}"/>
              </a:ext>
            </a:extLst>
          </p:cNvPr>
          <p:cNvCxnSpPr>
            <a:cxnSpLocks/>
          </p:cNvCxnSpPr>
          <p:nvPr/>
        </p:nvCxnSpPr>
        <p:spPr>
          <a:xfrm flipV="1">
            <a:off x="8709521" y="3343713"/>
            <a:ext cx="1150234" cy="646593"/>
          </a:xfrm>
          <a:prstGeom prst="straightConnector1">
            <a:avLst/>
          </a:prstGeom>
          <a:ln w="57150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27CA17F-0658-4633-A71B-2C6DD26A9E26}"/>
              </a:ext>
            </a:extLst>
          </p:cNvPr>
          <p:cNvCxnSpPr>
            <a:cxnSpLocks/>
          </p:cNvCxnSpPr>
          <p:nvPr/>
        </p:nvCxnSpPr>
        <p:spPr>
          <a:xfrm flipH="1" flipV="1">
            <a:off x="8179432" y="3023071"/>
            <a:ext cx="522716" cy="967236"/>
          </a:xfrm>
          <a:prstGeom prst="straightConnector1">
            <a:avLst/>
          </a:prstGeom>
          <a:ln w="57150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97A6DCB-4163-4873-8088-0764F79883EF}"/>
              </a:ext>
            </a:extLst>
          </p:cNvPr>
          <p:cNvCxnSpPr>
            <a:cxnSpLocks/>
          </p:cNvCxnSpPr>
          <p:nvPr/>
        </p:nvCxnSpPr>
        <p:spPr>
          <a:xfrm flipV="1">
            <a:off x="9813589" y="3344193"/>
            <a:ext cx="14744" cy="646593"/>
          </a:xfrm>
          <a:prstGeom prst="straightConnector1">
            <a:avLst/>
          </a:prstGeom>
          <a:ln w="76200">
            <a:solidFill>
              <a:srgbClr val="FFC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913D41AD-E99F-4882-AC1B-91819B872272}"/>
              </a:ext>
            </a:extLst>
          </p:cNvPr>
          <p:cNvSpPr/>
          <p:nvPr/>
        </p:nvSpPr>
        <p:spPr>
          <a:xfrm>
            <a:off x="8637644" y="3842243"/>
            <a:ext cx="235974" cy="21861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E6D110A-22F2-4F29-B88A-61ED39302EFE}"/>
              </a:ext>
            </a:extLst>
          </p:cNvPr>
          <p:cNvSpPr/>
          <p:nvPr/>
        </p:nvSpPr>
        <p:spPr>
          <a:xfrm>
            <a:off x="9702974" y="3286966"/>
            <a:ext cx="235974" cy="21861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562F171-6BAF-4F0D-A0B6-32DE29BF00DF}"/>
              </a:ext>
            </a:extLst>
          </p:cNvPr>
          <p:cNvSpPr txBox="1"/>
          <p:nvPr/>
        </p:nvSpPr>
        <p:spPr>
          <a:xfrm>
            <a:off x="9090788" y="4017144"/>
            <a:ext cx="598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dx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0CD9EDE-A0A3-46C8-BAD7-B8E1F9715175}"/>
              </a:ext>
            </a:extLst>
          </p:cNvPr>
          <p:cNvSpPr txBox="1"/>
          <p:nvPr/>
        </p:nvSpPr>
        <p:spPr>
          <a:xfrm>
            <a:off x="9850690" y="3551076"/>
            <a:ext cx="598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dy</a:t>
            </a:r>
            <a:endParaRPr lang="en-US" sz="2000" b="1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702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4864" y="1291944"/>
            <a:ext cx="3563345" cy="2121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69880" y="3661352"/>
            <a:ext cx="2791088" cy="2651183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8"/>
          <p:cNvSpPr txBox="1"/>
          <p:nvPr/>
        </p:nvSpPr>
        <p:spPr>
          <a:xfrm>
            <a:off x="5300440" y="2952089"/>
            <a:ext cx="440650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Encoding of GPS latitude &amp; longitudinal positions to a spatial grid map used for reasoning in the decision space.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6" name="Google Shape;346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32033" y="5438617"/>
            <a:ext cx="2734608" cy="71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38445" y="6149419"/>
            <a:ext cx="4737003" cy="493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9"/>
          <p:cNvSpPr txBox="1">
            <a:spLocks noGrp="1"/>
          </p:cNvSpPr>
          <p:nvPr>
            <p:ph type="title"/>
          </p:nvPr>
        </p:nvSpPr>
        <p:spPr>
          <a:xfrm>
            <a:off x="3785937" y="72190"/>
            <a:ext cx="4491789" cy="659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/>
              <a:t>Ground Station Decision Tree</a:t>
            </a:r>
            <a:endParaRPr sz="2800"/>
          </a:p>
        </p:txBody>
      </p:sp>
      <p:sp>
        <p:nvSpPr>
          <p:cNvPr id="353" name="Google Shape;353;p9"/>
          <p:cNvSpPr/>
          <p:nvPr/>
        </p:nvSpPr>
        <p:spPr>
          <a:xfrm>
            <a:off x="188494" y="574339"/>
            <a:ext cx="11786938" cy="610719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0"/>
                </a:moveTo>
                <a:close/>
                <a:lnTo>
                  <a:pt x="-10000" y="120000"/>
                </a:lnTo>
              </a:path>
              <a:path w="120000" h="120000" fill="none" extrusionOk="0">
                <a:moveTo>
                  <a:pt x="-10000" y="22500"/>
                </a:moveTo>
                <a:lnTo>
                  <a:pt x="-46000" y="13500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114300" marR="0" lvl="1" indent="-11430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Ambient temperature below T</a:t>
            </a:r>
            <a:r>
              <a:rPr lang="en-US" sz="1200" b="0" i="0" u="none" strike="noStrike" cap="none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crit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2" indent="-114300" algn="l" rtl="0">
              <a:lnSpc>
                <a:spcPct val="75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Begin path planning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3" indent="-114300" algn="l" rtl="0">
              <a:lnSpc>
                <a:spcPct val="75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Char char="•"/>
            </a:pPr>
            <a:r>
              <a:rPr lang="en-US"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 value variance of last flight pictures compared to baseline images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4" indent="0" algn="l" rtl="0">
              <a:lnSpc>
                <a:spcPct val="75000"/>
              </a:lnSpc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4" indent="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3" indent="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3" indent="-11430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Char char="•"/>
            </a:pPr>
            <a:r>
              <a:rPr lang="en-US"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Battery life &gt;15%?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4" indent="0" algn="l" rtl="0">
              <a:lnSpc>
                <a:spcPct val="75000"/>
              </a:lnSpc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4" indent="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4" indent="-11430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Char char="•"/>
            </a:pPr>
            <a:r>
              <a:rPr lang="en-US"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 error value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4" indent="0" algn="l" rtl="0">
              <a:lnSpc>
                <a:spcPct val="75000"/>
              </a:lnSpc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3" indent="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3" indent="-11430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Char char="•"/>
            </a:pPr>
            <a:r>
              <a:rPr lang="en-US"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Grid areas previously/soon to be heated by UGV</a:t>
            </a: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4" indent="-114300" algn="l" rtl="0">
              <a:lnSpc>
                <a:spcPct val="75000"/>
              </a:lnSpc>
              <a:spcBef>
                <a:spcPts val="9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Deploy drone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4" indent="0" algn="l" rtl="0">
              <a:lnSpc>
                <a:spcPct val="75000"/>
              </a:lnSpc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3" indent="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2" indent="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2" indent="-11430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Char char="•"/>
            </a:pPr>
            <a:r>
              <a:rPr lang="en-US"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Repeat ambient temperature reading</a:t>
            </a:r>
            <a:endParaRPr sz="10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2" indent="0" algn="l" rtl="0">
              <a:lnSpc>
                <a:spcPct val="75000"/>
              </a:lnSpc>
              <a:spcBef>
                <a:spcPts val="10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1" indent="-11430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Thermistor sensor reading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1" indent="-11430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Deploy initialization stage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1" indent="-11430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Path planning </a:t>
            </a:r>
            <a:endParaRPr/>
          </a:p>
          <a:p>
            <a:pPr marL="114300" marR="0" lvl="1" indent="-11430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considered variables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" marR="0" lvl="1" indent="-114300" algn="l" rtl="0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Deploy decision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46245" y="1005132"/>
            <a:ext cx="10300996" cy="5794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1"/>
          <p:cNvSpPr txBox="1">
            <a:spLocks noGrp="1"/>
          </p:cNvSpPr>
          <p:nvPr>
            <p:ph type="body" idx="1"/>
          </p:nvPr>
        </p:nvSpPr>
        <p:spPr>
          <a:xfrm>
            <a:off x="2229407" y="2942083"/>
            <a:ext cx="3448200" cy="20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28625" lvl="0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Bell MT"/>
              <a:buAutoNum type="romanUcPeriod"/>
            </a:pPr>
            <a:r>
              <a:rPr lang="en-US">
                <a:latin typeface="Bell MT"/>
                <a:ea typeface="Bell MT"/>
                <a:cs typeface="Bell MT"/>
                <a:sym typeface="Bell MT"/>
              </a:rPr>
              <a:t>Healthy Flower</a:t>
            </a:r>
            <a:endParaRPr>
              <a:latin typeface="Bell MT"/>
              <a:ea typeface="Bell MT"/>
              <a:cs typeface="Bell MT"/>
              <a:sym typeface="Bell MT"/>
            </a:endParaRPr>
          </a:p>
          <a:p>
            <a:pPr marL="771525" lvl="1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ll MT"/>
              <a:buAutoNum type="alphaLcParenR"/>
            </a:pPr>
            <a:r>
              <a:rPr lang="en-US">
                <a:latin typeface="Bell MT"/>
                <a:ea typeface="Bell MT"/>
                <a:cs typeface="Bell MT"/>
                <a:sym typeface="Bell MT"/>
              </a:rPr>
              <a:t>Magnified at 63x</a:t>
            </a:r>
            <a:endParaRPr>
              <a:latin typeface="Bell MT"/>
              <a:ea typeface="Bell MT"/>
              <a:cs typeface="Bell MT"/>
              <a:sym typeface="Bell MT"/>
            </a:endParaRPr>
          </a:p>
          <a:p>
            <a:pPr marL="771525" lvl="1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ll MT"/>
              <a:buAutoNum type="alphaLcParenR"/>
            </a:pPr>
            <a:r>
              <a:rPr lang="en-US">
                <a:latin typeface="Bell MT"/>
                <a:ea typeface="Bell MT"/>
                <a:cs typeface="Bell MT"/>
                <a:sym typeface="Bell MT"/>
              </a:rPr>
              <a:t>Average cell size is ~30 micrometer</a:t>
            </a:r>
            <a:endParaRPr>
              <a:latin typeface="Bell MT"/>
              <a:ea typeface="Bell MT"/>
              <a:cs typeface="Bell MT"/>
              <a:sym typeface="Bell MT"/>
            </a:endParaRPr>
          </a:p>
          <a:p>
            <a:pPr marL="771525" lvl="1" indent="-428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ll MT"/>
              <a:buAutoNum type="alphaLcParenR"/>
            </a:pPr>
            <a:r>
              <a:rPr lang="en-US">
                <a:latin typeface="Bell MT"/>
                <a:ea typeface="Bell MT"/>
                <a:cs typeface="Bell MT"/>
                <a:sym typeface="Bell MT"/>
              </a:rPr>
              <a:t>Cell Count ~60</a:t>
            </a:r>
            <a:endParaRPr>
              <a:latin typeface="Bell MT"/>
              <a:ea typeface="Bell MT"/>
              <a:cs typeface="Bell MT"/>
              <a:sym typeface="Bell MT"/>
            </a:endParaRPr>
          </a:p>
          <a:p>
            <a:pPr marL="771525" lvl="1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28625" lvl="0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/>
          </a:p>
          <a:p>
            <a:pPr marL="428625" lvl="0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/>
          </a:p>
          <a:p>
            <a:pPr marL="428625" lvl="0" indent="-295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/>
          </a:p>
        </p:txBody>
      </p:sp>
      <p:sp>
        <p:nvSpPr>
          <p:cNvPr id="364" name="Google Shape;364;p11"/>
          <p:cNvSpPr txBox="1">
            <a:spLocks noGrp="1"/>
          </p:cNvSpPr>
          <p:nvPr>
            <p:ph type="title"/>
          </p:nvPr>
        </p:nvSpPr>
        <p:spPr>
          <a:xfrm>
            <a:off x="1631622" y="927041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 b="1">
                <a:latin typeface="Bell MT"/>
                <a:ea typeface="Bell MT"/>
                <a:cs typeface="Bell MT"/>
                <a:sym typeface="Bell MT"/>
              </a:rPr>
              <a:t>Preliminary Study for EMF exposure</a:t>
            </a:r>
            <a:endParaRPr b="1">
              <a:latin typeface="Bell MT"/>
              <a:ea typeface="Bell MT"/>
              <a:cs typeface="Bell MT"/>
              <a:sym typeface="Bell MT"/>
            </a:endParaRPr>
          </a:p>
        </p:txBody>
      </p:sp>
      <p:pic>
        <p:nvPicPr>
          <p:cNvPr id="365" name="Google Shape;36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77611" y="2185825"/>
            <a:ext cx="4476289" cy="335399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11"/>
          <p:cNvSpPr txBox="1"/>
          <p:nvPr/>
        </p:nvSpPr>
        <p:spPr>
          <a:xfrm>
            <a:off x="5671750" y="5592800"/>
            <a:ext cx="4488000" cy="4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Bell MT"/>
                <a:ea typeface="Bell MT"/>
                <a:cs typeface="Bell MT"/>
                <a:sym typeface="Bell MT"/>
              </a:rPr>
              <a:t>Baseline image of a healthy cell.</a:t>
            </a:r>
            <a:endParaRPr sz="1400">
              <a:solidFill>
                <a:srgbClr val="000000"/>
              </a:solidFill>
              <a:latin typeface="Bell MT"/>
              <a:ea typeface="Bell MT"/>
              <a:cs typeface="Bell MT"/>
              <a:sym typeface="Bel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3432" y="4114204"/>
            <a:ext cx="2757869" cy="203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75067" y="1258658"/>
            <a:ext cx="2654374" cy="1946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75066" y="4114204"/>
            <a:ext cx="2733643" cy="203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12"/>
          <p:cNvSpPr txBox="1"/>
          <p:nvPr/>
        </p:nvSpPr>
        <p:spPr>
          <a:xfrm>
            <a:off x="7942672" y="2394097"/>
            <a:ext cx="3211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0000"/>
                </a:solidFill>
                <a:latin typeface="Bell MT"/>
                <a:ea typeface="Bell MT"/>
                <a:cs typeface="Bell MT"/>
                <a:sym typeface="Bell MT"/>
              </a:rPr>
              <a:t>I. Frozen Flower at -20°C</a:t>
            </a:r>
            <a:endParaRPr sz="2100">
              <a:solidFill>
                <a:srgbClr val="FFFFFF"/>
              </a:solidFill>
              <a:latin typeface="Bell MT"/>
              <a:ea typeface="Bell MT"/>
              <a:cs typeface="Bell MT"/>
              <a:sym typeface="Bell MT"/>
            </a:endParaRPr>
          </a:p>
        </p:txBody>
      </p:sp>
      <p:sp>
        <p:nvSpPr>
          <p:cNvPr id="375" name="Google Shape;375;p12"/>
          <p:cNvSpPr txBox="1"/>
          <p:nvPr/>
        </p:nvSpPr>
        <p:spPr>
          <a:xfrm>
            <a:off x="973432" y="6196761"/>
            <a:ext cx="2428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Bell MT"/>
                <a:ea typeface="Bell MT"/>
                <a:cs typeface="Bell MT"/>
                <a:sym typeface="Bell MT"/>
              </a:rPr>
              <a:t>Five minutes at -20°C</a:t>
            </a:r>
            <a:endParaRPr sz="1400">
              <a:solidFill>
                <a:srgbClr val="000000"/>
              </a:solidFill>
              <a:latin typeface="Bell MT"/>
              <a:ea typeface="Bell MT"/>
              <a:cs typeface="Bell MT"/>
              <a:sym typeface="Bell MT"/>
            </a:endParaRPr>
          </a:p>
        </p:txBody>
      </p:sp>
      <p:sp>
        <p:nvSpPr>
          <p:cNvPr id="376" name="Google Shape;376;p12"/>
          <p:cNvSpPr txBox="1"/>
          <p:nvPr/>
        </p:nvSpPr>
        <p:spPr>
          <a:xfrm>
            <a:off x="3975066" y="3205040"/>
            <a:ext cx="24288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Bell MT"/>
                <a:ea typeface="Bell MT"/>
                <a:cs typeface="Bell MT"/>
                <a:sym typeface="Bell MT"/>
              </a:rPr>
              <a:t>Ten minutes at -20°C</a:t>
            </a:r>
            <a:endParaRPr sz="1400">
              <a:solidFill>
                <a:srgbClr val="000000"/>
              </a:solidFill>
              <a:latin typeface="Bell MT"/>
              <a:ea typeface="Bell MT"/>
              <a:cs typeface="Bell MT"/>
              <a:sym typeface="Bell MT"/>
            </a:endParaRPr>
          </a:p>
        </p:txBody>
      </p:sp>
      <p:sp>
        <p:nvSpPr>
          <p:cNvPr id="377" name="Google Shape;377;p12"/>
          <p:cNvSpPr txBox="1"/>
          <p:nvPr/>
        </p:nvSpPr>
        <p:spPr>
          <a:xfrm>
            <a:off x="3975066" y="6197273"/>
            <a:ext cx="2428800" cy="3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Bell MT"/>
                <a:ea typeface="Bell MT"/>
                <a:cs typeface="Bell MT"/>
                <a:sym typeface="Bell MT"/>
              </a:rPr>
              <a:t>Fifteen minutes at -20°C</a:t>
            </a:r>
            <a:endParaRPr sz="1400">
              <a:solidFill>
                <a:srgbClr val="000000"/>
              </a:solidFill>
              <a:latin typeface="Bell MT"/>
              <a:ea typeface="Bell MT"/>
              <a:cs typeface="Bell MT"/>
              <a:sym typeface="Bell MT"/>
            </a:endParaRPr>
          </a:p>
        </p:txBody>
      </p:sp>
      <p:pic>
        <p:nvPicPr>
          <p:cNvPr id="378" name="Google Shape;378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73432" y="1258657"/>
            <a:ext cx="2670489" cy="194638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79" name="Google Shape;379;p12"/>
          <p:cNvSpPr txBox="1"/>
          <p:nvPr/>
        </p:nvSpPr>
        <p:spPr>
          <a:xfrm>
            <a:off x="972477" y="3255047"/>
            <a:ext cx="2428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Bell MT"/>
                <a:ea typeface="Bell MT"/>
                <a:cs typeface="Bell MT"/>
                <a:sym typeface="Bell MT"/>
              </a:rPr>
              <a:t>Baseline</a:t>
            </a:r>
            <a:endParaRPr sz="1400">
              <a:solidFill>
                <a:srgbClr val="000000"/>
              </a:solidFill>
              <a:latin typeface="Bell MT"/>
              <a:ea typeface="Bell MT"/>
              <a:cs typeface="Bell MT"/>
              <a:sym typeface="Bell MT"/>
            </a:endParaRPr>
          </a:p>
        </p:txBody>
      </p:sp>
      <p:pic>
        <p:nvPicPr>
          <p:cNvPr id="380" name="Google Shape;380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52474" y="3115673"/>
            <a:ext cx="4962298" cy="1501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3"/>
          <p:cNvSpPr txBox="1"/>
          <p:nvPr/>
        </p:nvSpPr>
        <p:spPr>
          <a:xfrm>
            <a:off x="2556828" y="1140667"/>
            <a:ext cx="2877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0000"/>
                </a:solidFill>
                <a:latin typeface="Bell MT"/>
                <a:ea typeface="Bell MT"/>
                <a:cs typeface="Bell MT"/>
                <a:sym typeface="Bell MT"/>
              </a:rPr>
              <a:t>II. Heated Blossoms</a:t>
            </a:r>
            <a:endParaRPr sz="2100">
              <a:solidFill>
                <a:srgbClr val="000000"/>
              </a:solidFill>
              <a:latin typeface="Bell MT"/>
              <a:ea typeface="Bell MT"/>
              <a:cs typeface="Bell MT"/>
              <a:sym typeface="Bell MT"/>
            </a:endParaRPr>
          </a:p>
        </p:txBody>
      </p:sp>
      <p:pic>
        <p:nvPicPr>
          <p:cNvPr id="386" name="Google Shape;38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3130" y="4077630"/>
            <a:ext cx="2609108" cy="2099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1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6933414" y="1639705"/>
            <a:ext cx="2554939" cy="2022426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13"/>
          <p:cNvSpPr txBox="1"/>
          <p:nvPr/>
        </p:nvSpPr>
        <p:spPr>
          <a:xfrm>
            <a:off x="3173284" y="6188626"/>
            <a:ext cx="2428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Bell MT"/>
                <a:ea typeface="Bell MT"/>
                <a:cs typeface="Bell MT"/>
                <a:sym typeface="Bell MT"/>
              </a:rPr>
              <a:t>Three seconds</a:t>
            </a:r>
            <a:endParaRPr sz="1400">
              <a:solidFill>
                <a:srgbClr val="000000"/>
              </a:solidFill>
              <a:latin typeface="Bell MT"/>
              <a:ea typeface="Bell MT"/>
              <a:cs typeface="Bell MT"/>
              <a:sym typeface="Bell MT"/>
            </a:endParaRPr>
          </a:p>
        </p:txBody>
      </p:sp>
      <p:sp>
        <p:nvSpPr>
          <p:cNvPr id="389" name="Google Shape;389;p13"/>
          <p:cNvSpPr txBox="1"/>
          <p:nvPr/>
        </p:nvSpPr>
        <p:spPr>
          <a:xfrm>
            <a:off x="7017786" y="3662130"/>
            <a:ext cx="2428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Bell MT"/>
                <a:ea typeface="Bell MT"/>
                <a:cs typeface="Bell MT"/>
                <a:sym typeface="Bell MT"/>
              </a:rPr>
              <a:t>Five seconds</a:t>
            </a:r>
            <a:endParaRPr sz="1400">
              <a:solidFill>
                <a:srgbClr val="000000"/>
              </a:solidFill>
              <a:latin typeface="Bell MT"/>
              <a:ea typeface="Bell MT"/>
              <a:cs typeface="Bell MT"/>
              <a:sym typeface="Bell MT"/>
            </a:endParaRPr>
          </a:p>
        </p:txBody>
      </p:sp>
      <p:pic>
        <p:nvPicPr>
          <p:cNvPr id="390" name="Google Shape;390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21751" y="1639706"/>
            <a:ext cx="2670489" cy="194638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91" name="Google Shape;391;p13"/>
          <p:cNvSpPr txBox="1"/>
          <p:nvPr/>
        </p:nvSpPr>
        <p:spPr>
          <a:xfrm>
            <a:off x="3142594" y="3650405"/>
            <a:ext cx="2428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Bell MT"/>
                <a:ea typeface="Bell MT"/>
                <a:cs typeface="Bell MT"/>
                <a:sym typeface="Bell MT"/>
              </a:rPr>
              <a:t>Baseline</a:t>
            </a:r>
            <a:endParaRPr sz="1400">
              <a:solidFill>
                <a:srgbClr val="000000"/>
              </a:solidFill>
              <a:latin typeface="Bell MT"/>
              <a:ea typeface="Bell MT"/>
              <a:cs typeface="Bell MT"/>
              <a:sym typeface="Bell MT"/>
            </a:endParaRPr>
          </a:p>
        </p:txBody>
      </p:sp>
      <p:pic>
        <p:nvPicPr>
          <p:cNvPr id="392" name="Google Shape;392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70325" y="4089356"/>
            <a:ext cx="2554938" cy="2099271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13"/>
          <p:cNvSpPr txBox="1"/>
          <p:nvPr/>
        </p:nvSpPr>
        <p:spPr>
          <a:xfrm>
            <a:off x="6996482" y="6176900"/>
            <a:ext cx="2428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Bell MT"/>
                <a:ea typeface="Bell MT"/>
                <a:cs typeface="Bell MT"/>
                <a:sym typeface="Bell MT"/>
              </a:rPr>
              <a:t>Ten seconds</a:t>
            </a:r>
            <a:endParaRPr sz="1400">
              <a:solidFill>
                <a:srgbClr val="000000"/>
              </a:solidFill>
              <a:latin typeface="Bell MT"/>
              <a:ea typeface="Bell MT"/>
              <a:cs typeface="Bell MT"/>
              <a:sym typeface="Bell M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4"/>
          <p:cNvSpPr/>
          <p:nvPr/>
        </p:nvSpPr>
        <p:spPr>
          <a:xfrm>
            <a:off x="2675726" y="1085913"/>
            <a:ext cx="3862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0000"/>
                </a:solidFill>
                <a:latin typeface="Bell MT"/>
                <a:ea typeface="Bell MT"/>
                <a:cs typeface="Bell MT"/>
                <a:sym typeface="Bell MT"/>
              </a:rPr>
              <a:t>III. Heated Blossoms</a:t>
            </a:r>
            <a:endParaRPr sz="1400">
              <a:solidFill>
                <a:srgbClr val="000000"/>
              </a:solidFill>
              <a:latin typeface="Bell MT"/>
              <a:ea typeface="Bell MT"/>
              <a:cs typeface="Bell MT"/>
              <a:sym typeface="Bell MT"/>
            </a:endParaRPr>
          </a:p>
        </p:txBody>
      </p:sp>
      <p:pic>
        <p:nvPicPr>
          <p:cNvPr id="399" name="Google Shape;399;p1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157228" y="4093293"/>
            <a:ext cx="2609109" cy="2112177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14"/>
          <p:cNvSpPr txBox="1"/>
          <p:nvPr/>
        </p:nvSpPr>
        <p:spPr>
          <a:xfrm>
            <a:off x="3392426" y="6161570"/>
            <a:ext cx="2428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Bell MT"/>
                <a:ea typeface="Bell MT"/>
                <a:cs typeface="Bell MT"/>
                <a:sym typeface="Bell MT"/>
              </a:rPr>
              <a:t>Fifteen seconds</a:t>
            </a:r>
            <a:endParaRPr sz="1400">
              <a:solidFill>
                <a:srgbClr val="000000"/>
              </a:solidFill>
              <a:latin typeface="Bell MT"/>
              <a:ea typeface="Bell MT"/>
              <a:cs typeface="Bell MT"/>
              <a:sym typeface="Bell MT"/>
            </a:endParaRPr>
          </a:p>
        </p:txBody>
      </p:sp>
      <p:pic>
        <p:nvPicPr>
          <p:cNvPr id="401" name="Google Shape;40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57229" y="1716552"/>
            <a:ext cx="2609109" cy="187034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2" name="Google Shape;402;p14"/>
          <p:cNvSpPr txBox="1"/>
          <p:nvPr/>
        </p:nvSpPr>
        <p:spPr>
          <a:xfrm>
            <a:off x="3247382" y="3594281"/>
            <a:ext cx="2428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Bell MT"/>
                <a:ea typeface="Bell MT"/>
                <a:cs typeface="Bell MT"/>
                <a:sym typeface="Bell MT"/>
              </a:rPr>
              <a:t>Baseline</a:t>
            </a:r>
            <a:endParaRPr sz="1400">
              <a:solidFill>
                <a:srgbClr val="000000"/>
              </a:solidFill>
              <a:latin typeface="Bell MT"/>
              <a:ea typeface="Bell MT"/>
              <a:cs typeface="Bell MT"/>
              <a:sym typeface="Bell MT"/>
            </a:endParaRPr>
          </a:p>
        </p:txBody>
      </p:sp>
      <p:pic>
        <p:nvPicPr>
          <p:cNvPr id="403" name="Google Shape;40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41687" y="1716552"/>
            <a:ext cx="2657534" cy="190064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14"/>
          <p:cNvSpPr txBox="1"/>
          <p:nvPr/>
        </p:nvSpPr>
        <p:spPr>
          <a:xfrm>
            <a:off x="7056054" y="3594281"/>
            <a:ext cx="2428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Bell MT"/>
                <a:ea typeface="Bell MT"/>
                <a:cs typeface="Bell MT"/>
                <a:sym typeface="Bell MT"/>
              </a:rPr>
              <a:t>Twenty seconds</a:t>
            </a:r>
            <a:endParaRPr sz="1400">
              <a:solidFill>
                <a:srgbClr val="000000"/>
              </a:solidFill>
              <a:latin typeface="Bell MT"/>
              <a:ea typeface="Bell MT"/>
              <a:cs typeface="Bell MT"/>
              <a:sym typeface="Bell MT"/>
            </a:endParaRPr>
          </a:p>
        </p:txBody>
      </p:sp>
      <p:graphicFrame>
        <p:nvGraphicFramePr>
          <p:cNvPr id="405" name="Google Shape;405;p14"/>
          <p:cNvGraphicFramePr/>
          <p:nvPr/>
        </p:nvGraphicFramePr>
        <p:xfrm>
          <a:off x="6361394" y="40097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{793AB76B-0D1E-4201-AC72-38F5B77068A6}</a:tableStyleId>
              </a:tblPr>
              <a:tblGrid>
                <a:gridCol w="108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2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8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4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Bell MT"/>
                          <a:ea typeface="Bell MT"/>
                          <a:cs typeface="Bell MT"/>
                          <a:sym typeface="Bell MT"/>
                        </a:rPr>
                        <a:t>Time [seconds]</a:t>
                      </a:r>
                      <a:endParaRPr sz="1000" u="none" strike="noStrike" cap="none">
                        <a:latin typeface="Bell MT"/>
                        <a:ea typeface="Bell MT"/>
                        <a:cs typeface="Bell MT"/>
                        <a:sym typeface="Bell MT"/>
                      </a:endParaRPr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Bell MT"/>
                          <a:ea typeface="Bell MT"/>
                          <a:cs typeface="Bell MT"/>
                          <a:sym typeface="Bell MT"/>
                        </a:rPr>
                        <a:t> Cell Size [micrometers]</a:t>
                      </a:r>
                      <a:endParaRPr sz="1000" u="none" strike="noStrike" cap="none">
                        <a:latin typeface="Bell MT"/>
                        <a:ea typeface="Bell MT"/>
                        <a:cs typeface="Bell MT"/>
                        <a:sym typeface="Bell MT"/>
                      </a:endParaRPr>
                    </a:p>
                  </a:txBody>
                  <a:tcPr marL="68575" marR="68575" marT="34300" marB="34300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strike="noStrike" cap="none">
                          <a:latin typeface="Bell MT"/>
                          <a:ea typeface="Bell MT"/>
                          <a:cs typeface="Bell MT"/>
                          <a:sym typeface="Bell MT"/>
                        </a:rPr>
                        <a:t>Cell Count</a:t>
                      </a:r>
                      <a:endParaRPr sz="1000" u="none" strike="noStrike" cap="none">
                        <a:latin typeface="Bell MT"/>
                        <a:ea typeface="Bell MT"/>
                        <a:cs typeface="Bell MT"/>
                        <a:sym typeface="Bell MT"/>
                      </a:endParaRPr>
                    </a:p>
                  </a:txBody>
                  <a:tcPr marL="68575" marR="68575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Bell MT"/>
                          <a:ea typeface="Bell MT"/>
                          <a:cs typeface="Bell MT"/>
                          <a:sym typeface="Bell MT"/>
                        </a:rPr>
                        <a:t>3</a:t>
                      </a:r>
                      <a:endParaRPr sz="1400" u="none" strike="noStrike" cap="none">
                        <a:latin typeface="Bell MT"/>
                        <a:ea typeface="Bell MT"/>
                        <a:cs typeface="Bell MT"/>
                        <a:sym typeface="Bell MT"/>
                      </a:endParaRPr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Bell MT"/>
                          <a:ea typeface="Bell MT"/>
                          <a:cs typeface="Bell MT"/>
                          <a:sym typeface="Bell MT"/>
                        </a:rPr>
                        <a:t>70-80</a:t>
                      </a:r>
                      <a:endParaRPr sz="1400" u="none" strike="noStrike" cap="none">
                        <a:latin typeface="Bell MT"/>
                        <a:ea typeface="Bell MT"/>
                        <a:cs typeface="Bell MT"/>
                        <a:sym typeface="Bell MT"/>
                      </a:endParaRPr>
                    </a:p>
                  </a:txBody>
                  <a:tcPr marL="68575" marR="68575" marT="34300" marB="34300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Bell MT"/>
                          <a:ea typeface="Bell MT"/>
                          <a:cs typeface="Bell MT"/>
                          <a:sym typeface="Bell MT"/>
                        </a:rPr>
                        <a:t>20</a:t>
                      </a:r>
                      <a:endParaRPr sz="1400" u="none" strike="noStrike" cap="none">
                        <a:latin typeface="Bell MT"/>
                        <a:ea typeface="Bell MT"/>
                        <a:cs typeface="Bell MT"/>
                        <a:sym typeface="Bell MT"/>
                      </a:endParaRPr>
                    </a:p>
                  </a:txBody>
                  <a:tcPr marL="68575" marR="68575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Bell MT"/>
                          <a:ea typeface="Bell MT"/>
                          <a:cs typeface="Bell MT"/>
                          <a:sym typeface="Bell MT"/>
                        </a:rPr>
                        <a:t>5</a:t>
                      </a:r>
                      <a:endParaRPr sz="1400" u="none" strike="noStrike" cap="none">
                        <a:latin typeface="Bell MT"/>
                        <a:ea typeface="Bell MT"/>
                        <a:cs typeface="Bell MT"/>
                        <a:sym typeface="Bell MT"/>
                      </a:endParaRPr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Bell MT"/>
                          <a:ea typeface="Bell MT"/>
                          <a:cs typeface="Bell MT"/>
                          <a:sym typeface="Bell MT"/>
                        </a:rPr>
                        <a:t>50-70</a:t>
                      </a:r>
                      <a:endParaRPr sz="1400" u="none" strike="noStrike" cap="none">
                        <a:latin typeface="Bell MT"/>
                        <a:ea typeface="Bell MT"/>
                        <a:cs typeface="Bell MT"/>
                        <a:sym typeface="Bell MT"/>
                      </a:endParaRPr>
                    </a:p>
                  </a:txBody>
                  <a:tcPr marL="68575" marR="68575" marT="34300" marB="34300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Bell MT"/>
                          <a:ea typeface="Bell MT"/>
                          <a:cs typeface="Bell MT"/>
                          <a:sym typeface="Bell MT"/>
                        </a:rPr>
                        <a:t>25</a:t>
                      </a:r>
                      <a:endParaRPr sz="1400" u="none" strike="noStrike" cap="none">
                        <a:latin typeface="Bell MT"/>
                        <a:ea typeface="Bell MT"/>
                        <a:cs typeface="Bell MT"/>
                        <a:sym typeface="Bell MT"/>
                      </a:endParaRPr>
                    </a:p>
                  </a:txBody>
                  <a:tcPr marL="68575" marR="68575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Bell MT"/>
                          <a:ea typeface="Bell MT"/>
                          <a:cs typeface="Bell MT"/>
                          <a:sym typeface="Bell MT"/>
                        </a:rPr>
                        <a:t>10</a:t>
                      </a:r>
                      <a:endParaRPr sz="1400" u="none" strike="noStrike" cap="none">
                        <a:latin typeface="Bell MT"/>
                        <a:ea typeface="Bell MT"/>
                        <a:cs typeface="Bell MT"/>
                        <a:sym typeface="Bell MT"/>
                      </a:endParaRPr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Bell MT"/>
                          <a:ea typeface="Bell MT"/>
                          <a:cs typeface="Bell MT"/>
                          <a:sym typeface="Bell MT"/>
                        </a:rPr>
                        <a:t>50-60</a:t>
                      </a:r>
                      <a:endParaRPr sz="1400" u="none" strike="noStrike" cap="none">
                        <a:latin typeface="Bell MT"/>
                        <a:ea typeface="Bell MT"/>
                        <a:cs typeface="Bell MT"/>
                        <a:sym typeface="Bell MT"/>
                      </a:endParaRPr>
                    </a:p>
                  </a:txBody>
                  <a:tcPr marL="68575" marR="68575" marT="34300" marB="34300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Bell MT"/>
                          <a:ea typeface="Bell MT"/>
                          <a:cs typeface="Bell MT"/>
                          <a:sym typeface="Bell MT"/>
                        </a:rPr>
                        <a:t>40</a:t>
                      </a:r>
                      <a:endParaRPr sz="1400" u="none" strike="noStrike" cap="none">
                        <a:latin typeface="Bell MT"/>
                        <a:ea typeface="Bell MT"/>
                        <a:cs typeface="Bell MT"/>
                        <a:sym typeface="Bell MT"/>
                      </a:endParaRPr>
                    </a:p>
                  </a:txBody>
                  <a:tcPr marL="68575" marR="68575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4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Bell MT"/>
                          <a:ea typeface="Bell MT"/>
                          <a:cs typeface="Bell MT"/>
                          <a:sym typeface="Bell MT"/>
                        </a:rPr>
                        <a:t>15</a:t>
                      </a:r>
                      <a:endParaRPr sz="1400" u="none" strike="noStrike" cap="none">
                        <a:latin typeface="Bell MT"/>
                        <a:ea typeface="Bell MT"/>
                        <a:cs typeface="Bell MT"/>
                        <a:sym typeface="Bell MT"/>
                      </a:endParaRPr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Bell MT"/>
                          <a:ea typeface="Bell MT"/>
                          <a:cs typeface="Bell MT"/>
                          <a:sym typeface="Bell MT"/>
                        </a:rPr>
                        <a:t>50-60</a:t>
                      </a:r>
                      <a:endParaRPr sz="1400" u="none" strike="noStrike" cap="none">
                        <a:latin typeface="Bell MT"/>
                        <a:ea typeface="Bell MT"/>
                        <a:cs typeface="Bell MT"/>
                        <a:sym typeface="Bell MT"/>
                      </a:endParaRPr>
                    </a:p>
                  </a:txBody>
                  <a:tcPr marL="68575" marR="68575" marT="34300" marB="34300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Bell MT"/>
                          <a:ea typeface="Bell MT"/>
                          <a:cs typeface="Bell MT"/>
                          <a:sym typeface="Bell MT"/>
                        </a:rPr>
                        <a:t>30</a:t>
                      </a:r>
                      <a:endParaRPr sz="1400" u="none" strike="noStrike" cap="none">
                        <a:latin typeface="Bell MT"/>
                        <a:ea typeface="Bell MT"/>
                        <a:cs typeface="Bell MT"/>
                        <a:sym typeface="Bell MT"/>
                      </a:endParaRPr>
                    </a:p>
                  </a:txBody>
                  <a:tcPr marL="68575" marR="68575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4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Bell MT"/>
                          <a:ea typeface="Bell MT"/>
                          <a:cs typeface="Bell MT"/>
                          <a:sym typeface="Bell MT"/>
                        </a:rPr>
                        <a:t>20</a:t>
                      </a:r>
                      <a:endParaRPr sz="1400" u="none" strike="noStrike" cap="none">
                        <a:latin typeface="Bell MT"/>
                        <a:ea typeface="Bell MT"/>
                        <a:cs typeface="Bell MT"/>
                        <a:sym typeface="Bell MT"/>
                      </a:endParaRPr>
                    </a:p>
                  </a:txBody>
                  <a:tcPr marL="68575" marR="68575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Bell MT"/>
                          <a:ea typeface="Bell MT"/>
                          <a:cs typeface="Bell MT"/>
                          <a:sym typeface="Bell MT"/>
                        </a:rPr>
                        <a:t>45-50</a:t>
                      </a:r>
                      <a:endParaRPr sz="1400" u="none" strike="noStrike" cap="none">
                        <a:latin typeface="Bell MT"/>
                        <a:ea typeface="Bell MT"/>
                        <a:cs typeface="Bell MT"/>
                        <a:sym typeface="Bell MT"/>
                      </a:endParaRPr>
                    </a:p>
                  </a:txBody>
                  <a:tcPr marL="68575" marR="68575" marT="34300" marB="34300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>
                          <a:latin typeface="Bell MT"/>
                          <a:ea typeface="Bell MT"/>
                          <a:cs typeface="Bell MT"/>
                          <a:sym typeface="Bell MT"/>
                        </a:rPr>
                        <a:t>50</a:t>
                      </a:r>
                      <a:endParaRPr sz="1400" u="none" strike="noStrike" cap="none">
                        <a:latin typeface="Bell MT"/>
                        <a:ea typeface="Bell MT"/>
                        <a:cs typeface="Bell MT"/>
                        <a:sym typeface="Bell MT"/>
                      </a:endParaRPr>
                    </a:p>
                  </a:txBody>
                  <a:tcPr marL="68575" marR="68575" marT="34300" marB="3430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5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en-US"/>
              <a:t>END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"/>
          <p:cNvSpPr/>
          <p:nvPr/>
        </p:nvSpPr>
        <p:spPr>
          <a:xfrm>
            <a:off x="842537" y="1120164"/>
            <a:ext cx="8273472" cy="460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Calibri"/>
              <a:buChar char="❖"/>
            </a:pPr>
            <a:r>
              <a:rPr lang="en-US" sz="24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Platform(s) Communication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Calibri"/>
              <a:buChar char="❖"/>
            </a:pPr>
            <a:r>
              <a:rPr lang="en-US" sz="24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Spatial Data Manager Suite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Calibri"/>
              <a:buChar char="❖"/>
            </a:pPr>
            <a:r>
              <a:rPr lang="en-US" sz="24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Decision Space Analysis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Calibri"/>
              <a:buChar char="❖"/>
            </a:pPr>
            <a:r>
              <a:rPr lang="en-US" sz="24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UGV Heating system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Calibri"/>
              <a:buChar char="❖"/>
            </a:pPr>
            <a:r>
              <a:rPr lang="en-US" sz="24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Preliminary Study</a:t>
            </a:r>
            <a:endParaRPr/>
          </a:p>
          <a:p>
            <a: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"/>
          <p:cNvSpPr txBox="1"/>
          <p:nvPr/>
        </p:nvSpPr>
        <p:spPr>
          <a:xfrm>
            <a:off x="780395" y="3222636"/>
            <a:ext cx="726977" cy="5847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    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STN.</a:t>
            </a:r>
            <a:endParaRPr sz="16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15" name="Google Shape;215;p3"/>
          <p:cNvGrpSpPr/>
          <p:nvPr/>
        </p:nvGrpSpPr>
        <p:grpSpPr>
          <a:xfrm>
            <a:off x="5829999" y="950246"/>
            <a:ext cx="3250461" cy="2433622"/>
            <a:chOff x="5037221" y="874292"/>
            <a:chExt cx="1098590" cy="914401"/>
          </a:xfrm>
        </p:grpSpPr>
        <p:sp>
          <p:nvSpPr>
            <p:cNvPr id="216" name="Google Shape;216;p3"/>
            <p:cNvSpPr/>
            <p:nvPr/>
          </p:nvSpPr>
          <p:spPr>
            <a:xfrm>
              <a:off x="5037221" y="874292"/>
              <a:ext cx="906380" cy="914401"/>
            </a:xfrm>
            <a:prstGeom prst="ellipse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3"/>
            <p:cNvSpPr txBox="1"/>
            <p:nvPr/>
          </p:nvSpPr>
          <p:spPr>
            <a:xfrm>
              <a:off x="5365790" y="877846"/>
              <a:ext cx="770021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Times New Roman"/>
                <a:buNone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UAV</a:t>
              </a:r>
              <a:endParaRPr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cxnSp>
        <p:nvCxnSpPr>
          <p:cNvPr id="218" name="Google Shape;218;p3"/>
          <p:cNvCxnSpPr>
            <a:stCxn id="214" idx="0"/>
            <a:endCxn id="219" idx="0"/>
          </p:cNvCxnSpPr>
          <p:nvPr/>
        </p:nvCxnSpPr>
        <p:spPr>
          <a:xfrm rot="-5400000">
            <a:off x="2927384" y="-120264"/>
            <a:ext cx="1559400" cy="5126400"/>
          </a:xfrm>
          <a:prstGeom prst="curvedConnector3">
            <a:avLst>
              <a:gd name="adj1" fmla="val 114664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20" name="Google Shape;220;p3"/>
          <p:cNvCxnSpPr>
            <a:stCxn id="214" idx="2"/>
            <a:endCxn id="221" idx="2"/>
          </p:cNvCxnSpPr>
          <p:nvPr/>
        </p:nvCxnSpPr>
        <p:spPr>
          <a:xfrm rot="-5400000" flipH="1">
            <a:off x="2484434" y="2466861"/>
            <a:ext cx="2025300" cy="4706400"/>
          </a:xfrm>
          <a:prstGeom prst="curvedConnector3">
            <a:avLst>
              <a:gd name="adj1" fmla="val 111291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22" name="Google Shape;222;p3"/>
          <p:cNvCxnSpPr>
            <a:stCxn id="221" idx="0"/>
            <a:endCxn id="214" idx="3"/>
          </p:cNvCxnSpPr>
          <p:nvPr/>
        </p:nvCxnSpPr>
        <p:spPr>
          <a:xfrm rot="5400000" flipH="1">
            <a:off x="2850432" y="2172019"/>
            <a:ext cx="1656900" cy="4342800"/>
          </a:xfrm>
          <a:prstGeom prst="curvedConnector2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23" name="Google Shape;223;p3"/>
          <p:cNvSpPr txBox="1"/>
          <p:nvPr/>
        </p:nvSpPr>
        <p:spPr>
          <a:xfrm>
            <a:off x="6375993" y="2567186"/>
            <a:ext cx="1255791" cy="2769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FLIR camera</a:t>
            </a:r>
            <a:endParaRPr sz="12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p3"/>
          <p:cNvSpPr txBox="1"/>
          <p:nvPr/>
        </p:nvSpPr>
        <p:spPr>
          <a:xfrm rot="1154676">
            <a:off x="4141258" y="3755558"/>
            <a:ext cx="188250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∆T (leaving - arrival)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Battery level</a:t>
            </a:r>
            <a:endParaRPr sz="12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" name="Google Shape;225;p3"/>
          <p:cNvSpPr txBox="1"/>
          <p:nvPr/>
        </p:nvSpPr>
        <p:spPr>
          <a:xfrm>
            <a:off x="2800012" y="5577197"/>
            <a:ext cx="229622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grid (x,y) position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boolean activation of dragon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6" name="Google Shape;226;p3"/>
          <p:cNvSpPr txBox="1"/>
          <p:nvPr/>
        </p:nvSpPr>
        <p:spPr>
          <a:xfrm>
            <a:off x="3250000" y="962594"/>
            <a:ext cx="216478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Flight path (way points)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FLIR grid (x,y) position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7" name="Google Shape;227;p3"/>
          <p:cNvSpPr txBox="1"/>
          <p:nvPr/>
        </p:nvSpPr>
        <p:spPr>
          <a:xfrm>
            <a:off x="6276001" y="6038390"/>
            <a:ext cx="605342" cy="2769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FAH</a:t>
            </a:r>
            <a:endParaRPr sz="12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28" name="Google Shape;228;p3"/>
          <p:cNvCxnSpPr>
            <a:stCxn id="219" idx="2"/>
            <a:endCxn id="214" idx="3"/>
          </p:cNvCxnSpPr>
          <p:nvPr/>
        </p:nvCxnSpPr>
        <p:spPr>
          <a:xfrm rot="5400000">
            <a:off x="3293244" y="538177"/>
            <a:ext cx="1191000" cy="4762800"/>
          </a:xfrm>
          <a:prstGeom prst="curvedConnector2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29" name="Google Shape;229;p3"/>
          <p:cNvSpPr txBox="1"/>
          <p:nvPr/>
        </p:nvSpPr>
        <p:spPr>
          <a:xfrm rot="-731051">
            <a:off x="3534890" y="2779373"/>
            <a:ext cx="141759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FLIR images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battery level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0" name="Google Shape;230;p3"/>
          <p:cNvSpPr txBox="1"/>
          <p:nvPr/>
        </p:nvSpPr>
        <p:spPr>
          <a:xfrm>
            <a:off x="3346419" y="85431"/>
            <a:ext cx="451953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Communication Overview</a:t>
            </a:r>
            <a:endParaRPr sz="3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1" name="Google Shape;231;p3"/>
          <p:cNvSpPr/>
          <p:nvPr/>
        </p:nvSpPr>
        <p:spPr>
          <a:xfrm>
            <a:off x="7322382" y="1638788"/>
            <a:ext cx="714335" cy="66091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"/>
          <p:cNvSpPr txBox="1"/>
          <p:nvPr/>
        </p:nvSpPr>
        <p:spPr>
          <a:xfrm>
            <a:off x="7242944" y="1622293"/>
            <a:ext cx="87321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DJI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Flight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Controller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33" name="Google Shape;233;p3"/>
          <p:cNvCxnSpPr>
            <a:endCxn id="231" idx="1"/>
          </p:cNvCxnSpPr>
          <p:nvPr/>
        </p:nvCxnSpPr>
        <p:spPr>
          <a:xfrm>
            <a:off x="6620682" y="1961445"/>
            <a:ext cx="701700" cy="78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19" name="Google Shape;219;p3"/>
          <p:cNvSpPr/>
          <p:nvPr/>
        </p:nvSpPr>
        <p:spPr>
          <a:xfrm>
            <a:off x="5912977" y="1663164"/>
            <a:ext cx="714335" cy="66091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"/>
          <p:cNvSpPr txBox="1"/>
          <p:nvPr/>
        </p:nvSpPr>
        <p:spPr>
          <a:xfrm>
            <a:off x="5887870" y="1834686"/>
            <a:ext cx="79063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ODROID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" name="Google Shape;235;p3"/>
          <p:cNvSpPr/>
          <p:nvPr/>
        </p:nvSpPr>
        <p:spPr>
          <a:xfrm>
            <a:off x="8857561" y="3345745"/>
            <a:ext cx="906380" cy="914401"/>
          </a:xfrm>
          <a:prstGeom prst="ellipse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"/>
          <p:cNvSpPr txBox="1"/>
          <p:nvPr/>
        </p:nvSpPr>
        <p:spPr>
          <a:xfrm>
            <a:off x="8916823" y="3541335"/>
            <a:ext cx="78785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DJI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Remote</a:t>
            </a:r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37" name="Google Shape;237;p3"/>
          <p:cNvCxnSpPr>
            <a:stCxn id="235" idx="2"/>
            <a:endCxn id="231" idx="2"/>
          </p:cNvCxnSpPr>
          <p:nvPr/>
        </p:nvCxnSpPr>
        <p:spPr>
          <a:xfrm rot="10800000">
            <a:off x="7679461" y="2299645"/>
            <a:ext cx="1178100" cy="1503300"/>
          </a:xfrm>
          <a:prstGeom prst="curvedConnector2">
            <a:avLst/>
          </a:prstGeom>
          <a:noFill/>
          <a:ln w="28575" cap="flat" cmpd="sng">
            <a:solidFill>
              <a:schemeClr val="accent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38" name="Google Shape;238;p3"/>
          <p:cNvSpPr txBox="1"/>
          <p:nvPr/>
        </p:nvSpPr>
        <p:spPr>
          <a:xfrm>
            <a:off x="98062" y="94597"/>
            <a:ext cx="2252594" cy="1077218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lang="en-US" sz="1600" b="0" i="0" u="sng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Communication Key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5B9BD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Wi-Fi</a:t>
            </a:r>
            <a:endParaRPr sz="1600" b="0" i="0" u="none" strike="noStrike" cap="none">
              <a:solidFill>
                <a:srgbClr val="ED7D3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7D3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ED7D3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Serial (USB to TTL)</a:t>
            </a:r>
            <a:endParaRPr sz="1600" b="0" i="0" u="none" strike="noStrike" cap="none">
              <a:solidFill>
                <a:srgbClr val="70AD4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D47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70AD4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</a:t>
            </a:r>
            <a:endParaRPr/>
          </a:p>
        </p:txBody>
      </p:sp>
      <p:sp>
        <p:nvSpPr>
          <p:cNvPr id="239" name="Google Shape;239;p3"/>
          <p:cNvSpPr txBox="1"/>
          <p:nvPr/>
        </p:nvSpPr>
        <p:spPr>
          <a:xfrm rot="-1984554">
            <a:off x="6225579" y="1424501"/>
            <a:ext cx="204370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Flight commands</a:t>
            </a:r>
            <a:endParaRPr sz="12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40" name="Google Shape;240;p3"/>
          <p:cNvGrpSpPr/>
          <p:nvPr/>
        </p:nvGrpSpPr>
        <p:grpSpPr>
          <a:xfrm>
            <a:off x="5408328" y="4458247"/>
            <a:ext cx="2794810" cy="2040214"/>
            <a:chOff x="5037221" y="874292"/>
            <a:chExt cx="1098590" cy="914401"/>
          </a:xfrm>
        </p:grpSpPr>
        <p:sp>
          <p:nvSpPr>
            <p:cNvPr id="241" name="Google Shape;241;p3"/>
            <p:cNvSpPr/>
            <p:nvPr/>
          </p:nvSpPr>
          <p:spPr>
            <a:xfrm>
              <a:off x="5037221" y="874292"/>
              <a:ext cx="906380" cy="914401"/>
            </a:xfrm>
            <a:prstGeom prst="ellipse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3"/>
            <p:cNvSpPr txBox="1"/>
            <p:nvPr/>
          </p:nvSpPr>
          <p:spPr>
            <a:xfrm>
              <a:off x="5365790" y="877846"/>
              <a:ext cx="770021" cy="151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Times New Roman"/>
                <a:buNone/>
              </a:pPr>
              <a:r>
                <a:rPr lang="en-US" sz="1600" b="1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UGV</a:t>
              </a:r>
              <a:endParaRPr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21" name="Google Shape;221;p3"/>
          <p:cNvSpPr/>
          <p:nvPr/>
        </p:nvSpPr>
        <p:spPr>
          <a:xfrm>
            <a:off x="5493115" y="5171869"/>
            <a:ext cx="714335" cy="66091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3"/>
          <p:cNvSpPr/>
          <p:nvPr/>
        </p:nvSpPr>
        <p:spPr>
          <a:xfrm>
            <a:off x="6917449" y="5171868"/>
            <a:ext cx="714335" cy="660913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3"/>
          <p:cNvSpPr txBox="1"/>
          <p:nvPr/>
        </p:nvSpPr>
        <p:spPr>
          <a:xfrm>
            <a:off x="5454964" y="5363824"/>
            <a:ext cx="79063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ODROID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45" name="Google Shape;245;p3"/>
          <p:cNvCxnSpPr/>
          <p:nvPr/>
        </p:nvCxnSpPr>
        <p:spPr>
          <a:xfrm>
            <a:off x="6230318" y="5502323"/>
            <a:ext cx="701748" cy="7803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46" name="Google Shape;246;p3"/>
          <p:cNvSpPr txBox="1"/>
          <p:nvPr/>
        </p:nvSpPr>
        <p:spPr>
          <a:xfrm rot="-1984554">
            <a:off x="5756076" y="4961931"/>
            <a:ext cx="2043703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-US" sz="11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Driving commands</a:t>
            </a:r>
            <a:endParaRPr sz="11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7" name="Google Shape;247;p3"/>
          <p:cNvSpPr txBox="1"/>
          <p:nvPr/>
        </p:nvSpPr>
        <p:spPr>
          <a:xfrm>
            <a:off x="6845236" y="5167645"/>
            <a:ext cx="87321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Husky Motor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Controller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8" name="Google Shape;248;p3"/>
          <p:cNvSpPr txBox="1"/>
          <p:nvPr/>
        </p:nvSpPr>
        <p:spPr>
          <a:xfrm>
            <a:off x="8003036" y="4301164"/>
            <a:ext cx="27947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Times New Roman"/>
              <a:buNone/>
            </a:pPr>
            <a:r>
              <a:rPr lang="en-US" sz="14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Safeguard </a:t>
            </a:r>
            <a:r>
              <a:rPr lang="en-US" sz="14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Default Interrupt</a:t>
            </a:r>
            <a:endParaRPr sz="1400" b="1" i="0" u="none" strike="noStrike" cap="non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Google Shape;249;p3"/>
          <p:cNvSpPr/>
          <p:nvPr/>
        </p:nvSpPr>
        <p:spPr>
          <a:xfrm>
            <a:off x="512422" y="2854112"/>
            <a:ext cx="1318436" cy="1245685"/>
          </a:xfrm>
          <a:prstGeom prst="ellipse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0" name="Google Shape;250;p3"/>
          <p:cNvCxnSpPr>
            <a:endCxn id="223" idx="0"/>
          </p:cNvCxnSpPr>
          <p:nvPr/>
        </p:nvCxnSpPr>
        <p:spPr>
          <a:xfrm>
            <a:off x="6599788" y="2310386"/>
            <a:ext cx="404100" cy="2568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51" name="Google Shape;251;p3"/>
          <p:cNvCxnSpPr>
            <a:endCxn id="227" idx="0"/>
          </p:cNvCxnSpPr>
          <p:nvPr/>
        </p:nvCxnSpPr>
        <p:spPr>
          <a:xfrm>
            <a:off x="6179672" y="5821490"/>
            <a:ext cx="399000" cy="21690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"/>
          <p:cNvSpPr txBox="1">
            <a:spLocks noGrp="1"/>
          </p:cNvSpPr>
          <p:nvPr>
            <p:ph type="title"/>
          </p:nvPr>
        </p:nvSpPr>
        <p:spPr>
          <a:xfrm>
            <a:off x="654570" y="802433"/>
            <a:ext cx="4505259" cy="77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en-US"/>
              <a:t>ROS File Schema </a:t>
            </a:r>
            <a:endParaRPr/>
          </a:p>
        </p:txBody>
      </p:sp>
      <p:sp>
        <p:nvSpPr>
          <p:cNvPr id="257" name="Google Shape;257;p4"/>
          <p:cNvSpPr txBox="1">
            <a:spLocks noGrp="1"/>
          </p:cNvSpPr>
          <p:nvPr>
            <p:ph type="body" idx="1"/>
          </p:nvPr>
        </p:nvSpPr>
        <p:spPr>
          <a:xfrm>
            <a:off x="793102" y="1502230"/>
            <a:ext cx="10554349" cy="1343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ROS filesystems a hierarchy must be applied in order to allow for consistent and trouble-free launches when running the full system network for the base station and UAV/UGV. The format is created within the dji_sdk package as a centralized location and each subsection lies within its relevant folder. Multiple mid-level launch files and low-level nodes will exist and called using the master launch file. The overall format is as follows, each point represents an individual file:</a:t>
            </a:r>
            <a:endParaRPr/>
          </a:p>
          <a:p>
            <a: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8" name="Google Shape;258;p4"/>
          <p:cNvSpPr txBox="1"/>
          <p:nvPr/>
        </p:nvSpPr>
        <p:spPr>
          <a:xfrm>
            <a:off x="1110343" y="3349691"/>
            <a:ext cx="10394301" cy="20313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143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</a:pPr>
            <a:r>
              <a:rPr lang="en-US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Launch master file (using &lt;include&gt;)- xml</a:t>
            </a:r>
            <a:endParaRPr/>
          </a:p>
          <a:p>
            <a:pPr marL="9715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</a:pPr>
            <a:r>
              <a:rPr lang="en-US" sz="3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Launch file(s)- xml</a:t>
            </a:r>
            <a:endParaRPr/>
          </a:p>
          <a:p>
            <a:pPr marL="1428750" marR="0" lvl="2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Node(s) (publisher/subscriber/client/server)- Python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"/>
          <p:cNvSpPr txBox="1">
            <a:spLocks noGrp="1"/>
          </p:cNvSpPr>
          <p:nvPr>
            <p:ph type="title"/>
          </p:nvPr>
        </p:nvSpPr>
        <p:spPr>
          <a:xfrm>
            <a:off x="617245" y="886408"/>
            <a:ext cx="6352721" cy="77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en-US"/>
              <a:t>ROS File Syntax</a:t>
            </a:r>
            <a:endParaRPr/>
          </a:p>
        </p:txBody>
      </p:sp>
      <p:sp>
        <p:nvSpPr>
          <p:cNvPr id="264" name="Google Shape;264;p5"/>
          <p:cNvSpPr txBox="1">
            <a:spLocks noGrp="1"/>
          </p:cNvSpPr>
          <p:nvPr>
            <p:ph type="body" idx="1"/>
          </p:nvPr>
        </p:nvSpPr>
        <p:spPr>
          <a:xfrm>
            <a:off x="701222" y="1660655"/>
            <a:ext cx="10515600" cy="4964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ROS does not specifically require a file name hierarchy or syntax thus one was created for the project in order to maintain consistency. In order to differentiate nodes and launch files based on their responsibilities, a suffix-based syntax will be maintained among all ROS files and scripts. The rules are as follows:</a:t>
            </a:r>
            <a:endParaRPr/>
          </a:p>
          <a:p>
            <a:pPr marL="514350" lvl="0" indent="-2857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top and mid-level launch files will be specific to the vehicle they operate. Ending in “_uav” or “_ugv” (ex. “gui_launch_uav.launch”)</a:t>
            </a:r>
            <a:endParaRPr/>
          </a:p>
          <a:p>
            <a:pPr marL="514350" lvl="0" indent="-2857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Publisher/subscriber (topic) nodes will end in “_sub” or “_pub”. (ex. “battery_state_sub”)</a:t>
            </a:r>
            <a:endParaRPr/>
          </a:p>
          <a:p>
            <a:pPr marL="514350" lvl="0" indent="-2857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Client/server (service) nodes will end in “_cli” or “_serv”. (ex. “mission_waypoint_upload_cli”)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*No capital letters will be used in any filename. Exceptions to the above syntax will be made for dji_sdk based nodes to minimize issues with addressing filenames in pre-written scripts and launch files. NOTE: All python based node scripts also require “.py”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6"/>
          <p:cNvSpPr txBox="1">
            <a:spLocks noGrp="1"/>
          </p:cNvSpPr>
          <p:nvPr>
            <p:ph type="title"/>
          </p:nvPr>
        </p:nvSpPr>
        <p:spPr>
          <a:xfrm>
            <a:off x="691891" y="671804"/>
            <a:ext cx="4897145" cy="848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ROS UAV Framework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1" name="Google Shape;271;p6"/>
          <p:cNvSpPr txBox="1"/>
          <p:nvPr/>
        </p:nvSpPr>
        <p:spPr>
          <a:xfrm>
            <a:off x="2130957" y="2305332"/>
            <a:ext cx="1729761" cy="369332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Dji_sdk package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2" name="Google Shape;272;p6"/>
          <p:cNvSpPr/>
          <p:nvPr/>
        </p:nvSpPr>
        <p:spPr>
          <a:xfrm>
            <a:off x="710552" y="1800808"/>
            <a:ext cx="4570575" cy="4898572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6"/>
          <p:cNvSpPr/>
          <p:nvPr/>
        </p:nvSpPr>
        <p:spPr>
          <a:xfrm>
            <a:off x="7515678" y="1800808"/>
            <a:ext cx="4570575" cy="4898572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6"/>
          <p:cNvSpPr/>
          <p:nvPr/>
        </p:nvSpPr>
        <p:spPr>
          <a:xfrm>
            <a:off x="5726631" y="4615656"/>
            <a:ext cx="1433380" cy="1252248"/>
          </a:xfrm>
          <a:prstGeom prst="triangle">
            <a:avLst>
              <a:gd name="adj" fmla="val 5000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6"/>
          <p:cNvSpPr txBox="1"/>
          <p:nvPr/>
        </p:nvSpPr>
        <p:spPr>
          <a:xfrm>
            <a:off x="5931541" y="5136533"/>
            <a:ext cx="105066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UDP</a:t>
            </a:r>
            <a:endParaRPr sz="1600" b="1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(Pub/Sub)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6" name="Google Shape;276;p6"/>
          <p:cNvSpPr/>
          <p:nvPr/>
        </p:nvSpPr>
        <p:spPr>
          <a:xfrm>
            <a:off x="5719034" y="2645066"/>
            <a:ext cx="1433380" cy="1252248"/>
          </a:xfrm>
          <a:prstGeom prst="triangle">
            <a:avLst>
              <a:gd name="adj" fmla="val 5000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6"/>
          <p:cNvSpPr txBox="1"/>
          <p:nvPr/>
        </p:nvSpPr>
        <p:spPr>
          <a:xfrm>
            <a:off x="5781792" y="3267525"/>
            <a:ext cx="132455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TCP/IP</a:t>
            </a:r>
            <a:endParaRPr sz="1600" b="1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(client/server)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8" name="Google Shape;278;p6"/>
          <p:cNvSpPr/>
          <p:nvPr/>
        </p:nvSpPr>
        <p:spPr>
          <a:xfrm>
            <a:off x="8462022" y="4615656"/>
            <a:ext cx="2677886" cy="1980972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6"/>
          <p:cNvSpPr txBox="1"/>
          <p:nvPr/>
        </p:nvSpPr>
        <p:spPr>
          <a:xfrm>
            <a:off x="9502886" y="4615656"/>
            <a:ext cx="596158" cy="369332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GUI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0" name="Google Shape;280;p6"/>
          <p:cNvSpPr txBox="1"/>
          <p:nvPr/>
        </p:nvSpPr>
        <p:spPr>
          <a:xfrm>
            <a:off x="9115665" y="1800808"/>
            <a:ext cx="1370599" cy="369332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 Station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1" name="Google Shape;281;p6"/>
          <p:cNvSpPr txBox="1"/>
          <p:nvPr/>
        </p:nvSpPr>
        <p:spPr>
          <a:xfrm>
            <a:off x="1911867" y="1800808"/>
            <a:ext cx="2167943" cy="369332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Onboard Odroid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2" name="Google Shape;282;p6"/>
          <p:cNvSpPr/>
          <p:nvPr/>
        </p:nvSpPr>
        <p:spPr>
          <a:xfrm>
            <a:off x="9856946" y="4984988"/>
            <a:ext cx="1089968" cy="706685"/>
          </a:xfrm>
          <a:prstGeom prst="ellipse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6"/>
          <p:cNvSpPr/>
          <p:nvPr/>
        </p:nvSpPr>
        <p:spPr>
          <a:xfrm>
            <a:off x="8612021" y="4984988"/>
            <a:ext cx="1089968" cy="706685"/>
          </a:xfrm>
          <a:prstGeom prst="ellipse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6"/>
          <p:cNvSpPr txBox="1"/>
          <p:nvPr/>
        </p:nvSpPr>
        <p:spPr>
          <a:xfrm>
            <a:off x="8568271" y="5184441"/>
            <a:ext cx="123269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Battery_sub</a:t>
            </a:r>
            <a:endParaRPr/>
          </a:p>
        </p:txBody>
      </p:sp>
      <p:sp>
        <p:nvSpPr>
          <p:cNvPr id="285" name="Google Shape;285;p6"/>
          <p:cNvSpPr txBox="1"/>
          <p:nvPr/>
        </p:nvSpPr>
        <p:spPr>
          <a:xfrm>
            <a:off x="9678956" y="5078521"/>
            <a:ext cx="148894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Flight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_status_sub</a:t>
            </a:r>
            <a:endParaRPr/>
          </a:p>
        </p:txBody>
      </p:sp>
      <p:sp>
        <p:nvSpPr>
          <p:cNvPr id="286" name="Google Shape;286;p6"/>
          <p:cNvSpPr/>
          <p:nvPr/>
        </p:nvSpPr>
        <p:spPr>
          <a:xfrm>
            <a:off x="8607013" y="5781589"/>
            <a:ext cx="1089968" cy="706685"/>
          </a:xfrm>
          <a:prstGeom prst="ellipse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6"/>
          <p:cNvSpPr/>
          <p:nvPr/>
        </p:nvSpPr>
        <p:spPr>
          <a:xfrm>
            <a:off x="9860268" y="5781589"/>
            <a:ext cx="1089968" cy="706685"/>
          </a:xfrm>
          <a:prstGeom prst="ellipse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6"/>
          <p:cNvSpPr/>
          <p:nvPr/>
        </p:nvSpPr>
        <p:spPr>
          <a:xfrm>
            <a:off x="783772" y="2305332"/>
            <a:ext cx="4409340" cy="4291296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6"/>
          <p:cNvSpPr txBox="1"/>
          <p:nvPr/>
        </p:nvSpPr>
        <p:spPr>
          <a:xfrm>
            <a:off x="8407525" y="5771816"/>
            <a:ext cx="148894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Height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_above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_takeoff_sub</a:t>
            </a:r>
            <a:endParaRPr/>
          </a:p>
        </p:txBody>
      </p:sp>
      <p:sp>
        <p:nvSpPr>
          <p:cNvPr id="290" name="Google Shape;290;p6"/>
          <p:cNvSpPr txBox="1"/>
          <p:nvPr/>
        </p:nvSpPr>
        <p:spPr>
          <a:xfrm>
            <a:off x="9808918" y="5981041"/>
            <a:ext cx="123269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Velocity_sub</a:t>
            </a:r>
            <a:endParaRPr/>
          </a:p>
        </p:txBody>
      </p:sp>
      <p:grpSp>
        <p:nvGrpSpPr>
          <p:cNvPr id="291" name="Google Shape;291;p6"/>
          <p:cNvGrpSpPr/>
          <p:nvPr/>
        </p:nvGrpSpPr>
        <p:grpSpPr>
          <a:xfrm>
            <a:off x="8462021" y="2556947"/>
            <a:ext cx="2677886" cy="1984574"/>
            <a:chOff x="8462021" y="2305332"/>
            <a:chExt cx="2677886" cy="1984574"/>
          </a:xfrm>
        </p:grpSpPr>
        <p:sp>
          <p:nvSpPr>
            <p:cNvPr id="292" name="Google Shape;292;p6"/>
            <p:cNvSpPr/>
            <p:nvPr/>
          </p:nvSpPr>
          <p:spPr>
            <a:xfrm>
              <a:off x="8462021" y="2308934"/>
              <a:ext cx="2677886" cy="1980972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6"/>
            <p:cNvSpPr txBox="1"/>
            <p:nvPr/>
          </p:nvSpPr>
          <p:spPr>
            <a:xfrm>
              <a:off x="8616760" y="2305332"/>
              <a:ext cx="2384316" cy="369332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Mission Flight Control</a:t>
              </a:r>
              <a:endPara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9166489" y="2747102"/>
              <a:ext cx="1268949" cy="723886"/>
            </a:xfrm>
            <a:prstGeom prst="ellipse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6"/>
            <p:cNvSpPr txBox="1"/>
            <p:nvPr/>
          </p:nvSpPr>
          <p:spPr>
            <a:xfrm>
              <a:off x="9076324" y="3691720"/>
              <a:ext cx="142259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Mission_waypoint_upload_cli</a:t>
              </a:r>
              <a:endPara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9147592" y="3520532"/>
              <a:ext cx="1268949" cy="723886"/>
            </a:xfrm>
            <a:prstGeom prst="ellipse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6"/>
            <p:cNvSpPr txBox="1"/>
            <p:nvPr/>
          </p:nvSpPr>
          <p:spPr>
            <a:xfrm>
              <a:off x="9128634" y="2910735"/>
              <a:ext cx="142259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Mission_waypoint_action_cli</a:t>
              </a:r>
              <a:endPara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98" name="Google Shape;298;p6"/>
          <p:cNvGrpSpPr/>
          <p:nvPr/>
        </p:nvGrpSpPr>
        <p:grpSpPr>
          <a:xfrm>
            <a:off x="1599051" y="4615656"/>
            <a:ext cx="2760375" cy="1921543"/>
            <a:chOff x="1591744" y="4657869"/>
            <a:chExt cx="2760375" cy="1921543"/>
          </a:xfrm>
        </p:grpSpPr>
        <p:sp>
          <p:nvSpPr>
            <p:cNvPr id="299" name="Google Shape;299;p6"/>
            <p:cNvSpPr/>
            <p:nvPr/>
          </p:nvSpPr>
          <p:spPr>
            <a:xfrm>
              <a:off x="1644076" y="4657869"/>
              <a:ext cx="2677886" cy="1921543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6"/>
            <p:cNvSpPr txBox="1"/>
            <p:nvPr/>
          </p:nvSpPr>
          <p:spPr>
            <a:xfrm>
              <a:off x="2664431" y="4659537"/>
              <a:ext cx="629593" cy="369332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GUI</a:t>
              </a:r>
              <a:endPara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3041165" y="5038089"/>
              <a:ext cx="1089967" cy="685484"/>
            </a:xfrm>
            <a:prstGeom prst="ellipse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1796240" y="5038089"/>
              <a:ext cx="1089967" cy="685484"/>
            </a:xfrm>
            <a:prstGeom prst="ellipse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6"/>
            <p:cNvSpPr txBox="1"/>
            <p:nvPr/>
          </p:nvSpPr>
          <p:spPr>
            <a:xfrm>
              <a:off x="1752490" y="5237541"/>
              <a:ext cx="123269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Battery_pub</a:t>
              </a:r>
              <a:endPara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04" name="Google Shape;304;p6"/>
            <p:cNvSpPr txBox="1"/>
            <p:nvPr/>
          </p:nvSpPr>
          <p:spPr>
            <a:xfrm>
              <a:off x="2863175" y="5131621"/>
              <a:ext cx="1488944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Flight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_status_pub</a:t>
              </a:r>
              <a:endPara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1791232" y="5834690"/>
              <a:ext cx="1089967" cy="685484"/>
            </a:xfrm>
            <a:prstGeom prst="ellipse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3044487" y="5834690"/>
              <a:ext cx="1089967" cy="685484"/>
            </a:xfrm>
            <a:prstGeom prst="ellipse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6"/>
            <p:cNvSpPr txBox="1"/>
            <p:nvPr/>
          </p:nvSpPr>
          <p:spPr>
            <a:xfrm>
              <a:off x="1591744" y="5824917"/>
              <a:ext cx="1488944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Height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_above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_takeoff_pub</a:t>
              </a:r>
              <a:endPara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08" name="Google Shape;308;p6"/>
            <p:cNvSpPr txBox="1"/>
            <p:nvPr/>
          </p:nvSpPr>
          <p:spPr>
            <a:xfrm>
              <a:off x="2993137" y="6034141"/>
              <a:ext cx="123269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Velocity_pub</a:t>
              </a:r>
              <a:endPara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309" name="Google Shape;309;p6"/>
          <p:cNvGrpSpPr/>
          <p:nvPr/>
        </p:nvGrpSpPr>
        <p:grpSpPr>
          <a:xfrm>
            <a:off x="1662751" y="2768196"/>
            <a:ext cx="2669933" cy="1755623"/>
            <a:chOff x="1646240" y="2358434"/>
            <a:chExt cx="2677886" cy="1925144"/>
          </a:xfrm>
        </p:grpSpPr>
        <p:sp>
          <p:nvSpPr>
            <p:cNvPr id="310" name="Google Shape;310;p6"/>
            <p:cNvSpPr/>
            <p:nvPr/>
          </p:nvSpPr>
          <p:spPr>
            <a:xfrm>
              <a:off x="1646240" y="2362035"/>
              <a:ext cx="2677886" cy="1921543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6"/>
            <p:cNvSpPr txBox="1"/>
            <p:nvPr/>
          </p:nvSpPr>
          <p:spPr>
            <a:xfrm>
              <a:off x="1800979" y="2358434"/>
              <a:ext cx="2384316" cy="358253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Mission Flight Control</a:t>
              </a:r>
              <a:endPara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2341405" y="2756751"/>
              <a:ext cx="1268951" cy="702169"/>
            </a:xfrm>
            <a:prstGeom prst="ellipse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6"/>
            <p:cNvSpPr txBox="1"/>
            <p:nvPr/>
          </p:nvSpPr>
          <p:spPr>
            <a:xfrm>
              <a:off x="2262672" y="3682628"/>
              <a:ext cx="1422592" cy="506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Mission_waypoint_upload_serv</a:t>
              </a:r>
              <a:endPara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2332174" y="3520364"/>
              <a:ext cx="1268951" cy="702169"/>
            </a:xfrm>
            <a:prstGeom prst="ellipse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6"/>
            <p:cNvSpPr txBox="1"/>
            <p:nvPr/>
          </p:nvSpPr>
          <p:spPr>
            <a:xfrm>
              <a:off x="2281840" y="2923361"/>
              <a:ext cx="1422592" cy="5062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Mission_waypoint_action_serv</a:t>
              </a:r>
              <a:endPara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cxnSp>
        <p:nvCxnSpPr>
          <p:cNvPr id="316" name="Google Shape;316;p6"/>
          <p:cNvCxnSpPr>
            <a:stCxn id="276" idx="1"/>
            <a:endCxn id="310" idx="3"/>
          </p:cNvCxnSpPr>
          <p:nvPr/>
        </p:nvCxnSpPr>
        <p:spPr>
          <a:xfrm flipH="1">
            <a:off x="4332579" y="3271190"/>
            <a:ext cx="1744800" cy="376500"/>
          </a:xfrm>
          <a:prstGeom prst="straightConnector1">
            <a:avLst/>
          </a:prstGeom>
          <a:noFill/>
          <a:ln w="38100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7" name="Google Shape;317;p6"/>
          <p:cNvCxnSpPr>
            <a:stCxn id="292" idx="1"/>
            <a:endCxn id="276" idx="5"/>
          </p:cNvCxnSpPr>
          <p:nvPr/>
        </p:nvCxnSpPr>
        <p:spPr>
          <a:xfrm rot="10800000">
            <a:off x="6794021" y="3271135"/>
            <a:ext cx="1668000" cy="279900"/>
          </a:xfrm>
          <a:prstGeom prst="straightConnector1">
            <a:avLst/>
          </a:prstGeom>
          <a:noFill/>
          <a:ln w="38100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8" name="Google Shape;318;p6"/>
          <p:cNvCxnSpPr>
            <a:endCxn id="278" idx="1"/>
          </p:cNvCxnSpPr>
          <p:nvPr/>
        </p:nvCxnSpPr>
        <p:spPr>
          <a:xfrm>
            <a:off x="6792822" y="5214042"/>
            <a:ext cx="1669200" cy="3921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9" name="Google Shape;319;p6"/>
          <p:cNvCxnSpPr>
            <a:stCxn id="299" idx="3"/>
          </p:cNvCxnSpPr>
          <p:nvPr/>
        </p:nvCxnSpPr>
        <p:spPr>
          <a:xfrm rot="10800000" flipH="1">
            <a:off x="4329269" y="5232628"/>
            <a:ext cx="1767000" cy="3438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320" name="Google Shape;320;p6"/>
          <p:cNvGrpSpPr/>
          <p:nvPr/>
        </p:nvGrpSpPr>
        <p:grpSpPr>
          <a:xfrm>
            <a:off x="6811205" y="-27684"/>
            <a:ext cx="4337242" cy="775325"/>
            <a:chOff x="6214188" y="74972"/>
            <a:chExt cx="4385388" cy="1096844"/>
          </a:xfrm>
        </p:grpSpPr>
        <p:cxnSp>
          <p:nvCxnSpPr>
            <p:cNvPr id="321" name="Google Shape;321;p6"/>
            <p:cNvCxnSpPr/>
            <p:nvPr/>
          </p:nvCxnSpPr>
          <p:spPr>
            <a:xfrm>
              <a:off x="6214188" y="317241"/>
              <a:ext cx="541175" cy="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22" name="Google Shape;322;p6"/>
            <p:cNvSpPr txBox="1"/>
            <p:nvPr/>
          </p:nvSpPr>
          <p:spPr>
            <a:xfrm>
              <a:off x="6843029" y="74972"/>
              <a:ext cx="3756547" cy="369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Publisher/Subscriber Communication</a:t>
              </a:r>
              <a:endPara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323" name="Google Shape;323;p6"/>
            <p:cNvCxnSpPr/>
            <p:nvPr/>
          </p:nvCxnSpPr>
          <p:spPr>
            <a:xfrm>
              <a:off x="6214188" y="669385"/>
              <a:ext cx="541175" cy="0"/>
            </a:xfrm>
            <a:prstGeom prst="straightConnector1">
              <a:avLst/>
            </a:prstGeom>
            <a:noFill/>
            <a:ln w="38100" cap="flat" cmpd="sng">
              <a:solidFill>
                <a:srgbClr val="00B05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24" name="Google Shape;324;p6"/>
            <p:cNvSpPr txBox="1"/>
            <p:nvPr/>
          </p:nvSpPr>
          <p:spPr>
            <a:xfrm>
              <a:off x="6843029" y="413286"/>
              <a:ext cx="36007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Client/Server Communication</a:t>
              </a:r>
              <a:endPara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6261549" y="853187"/>
              <a:ext cx="446453" cy="318629"/>
            </a:xfrm>
            <a:prstGeom prst="ellipse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6"/>
            <p:cNvSpPr txBox="1"/>
            <p:nvPr/>
          </p:nvSpPr>
          <p:spPr>
            <a:xfrm>
              <a:off x="6843029" y="758384"/>
              <a:ext cx="36007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Node</a:t>
              </a:r>
              <a:endPara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27" name="Google Shape;327;p6"/>
          <p:cNvSpPr/>
          <p:nvPr/>
        </p:nvSpPr>
        <p:spPr>
          <a:xfrm>
            <a:off x="6708297" y="24189"/>
            <a:ext cx="4286068" cy="817296"/>
          </a:xfrm>
          <a:prstGeom prst="rect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6"/>
          <p:cNvSpPr txBox="1"/>
          <p:nvPr/>
        </p:nvSpPr>
        <p:spPr>
          <a:xfrm>
            <a:off x="10515569" y="538249"/>
            <a:ext cx="485507" cy="307777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73CDD-E205-4497-B8A8-4A38236ED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/>
          <a:lstStyle/>
          <a:p>
            <a:r>
              <a:rPr lang="en-US" dirty="0"/>
              <a:t>Temperature Monitoring Agent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4872DF-E653-47F4-89A8-50457201332F}"/>
              </a:ext>
            </a:extLst>
          </p:cNvPr>
          <p:cNvSpPr/>
          <p:nvPr/>
        </p:nvSpPr>
        <p:spPr>
          <a:xfrm>
            <a:off x="1563329" y="3274142"/>
            <a:ext cx="1135626" cy="899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tx1"/>
                </a:solidFill>
              </a:rPr>
              <a:t>UAS+FLIR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81D3CC-82F2-4D49-86E0-A152AFB7B1C9}"/>
              </a:ext>
            </a:extLst>
          </p:cNvPr>
          <p:cNvSpPr/>
          <p:nvPr/>
        </p:nvSpPr>
        <p:spPr>
          <a:xfrm>
            <a:off x="4463844" y="2640371"/>
            <a:ext cx="3264311" cy="21671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tx1"/>
                </a:solidFill>
              </a:rPr>
              <a:t>Temp. Monitor Agent: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Interpret cooling rate for flagged areas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Create path plan for UGV to heat areas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C683306-6BB3-4A49-B1CF-C89674A46BC6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2698955" y="3274142"/>
            <a:ext cx="1764889" cy="4498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E9A123A-57C9-4815-AFF6-E4A5D963B943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698955" y="3723968"/>
            <a:ext cx="1764889" cy="3930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FDCC615-97D6-4FBB-AC5F-6075AAF9CA16}"/>
              </a:ext>
            </a:extLst>
          </p:cNvPr>
          <p:cNvSpPr/>
          <p:nvPr/>
        </p:nvSpPr>
        <p:spPr>
          <a:xfrm>
            <a:off x="9493045" y="3266768"/>
            <a:ext cx="1135626" cy="899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tx1"/>
                </a:solidFill>
              </a:rPr>
              <a:t>UGV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B1DFB4-90B7-4CC6-BA26-29C6135C6A27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7728155" y="3716594"/>
            <a:ext cx="1764890" cy="73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39F1703-A406-4BD1-A6DB-230E5A885208}"/>
              </a:ext>
            </a:extLst>
          </p:cNvPr>
          <p:cNvSpPr txBox="1"/>
          <p:nvPr/>
        </p:nvSpPr>
        <p:spPr>
          <a:xfrm>
            <a:off x="7851058" y="3345166"/>
            <a:ext cx="1519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GPS path plan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17EB0F-2200-4113-B0EB-4D80C75ABCB3}"/>
              </a:ext>
            </a:extLst>
          </p:cNvPr>
          <p:cNvSpPr txBox="1"/>
          <p:nvPr/>
        </p:nvSpPr>
        <p:spPr>
          <a:xfrm rot="20752330">
            <a:off x="2590139" y="3005158"/>
            <a:ext cx="1774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GPS-based temperature values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3D14A1-FE04-4C6B-B980-F17821C0372D}"/>
              </a:ext>
            </a:extLst>
          </p:cNvPr>
          <p:cNvSpPr txBox="1"/>
          <p:nvPr/>
        </p:nvSpPr>
        <p:spPr>
          <a:xfrm rot="729947">
            <a:off x="2717955" y="3917128"/>
            <a:ext cx="15190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GPS coordinates of flagged areas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A98FA9-CF59-4063-B400-0D09C9B1C1A0}"/>
              </a:ext>
            </a:extLst>
          </p:cNvPr>
          <p:cNvSpPr txBox="1"/>
          <p:nvPr/>
        </p:nvSpPr>
        <p:spPr>
          <a:xfrm>
            <a:off x="2312374" y="2062776"/>
            <a:ext cx="2330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 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A28419-5F38-4742-8C38-E66BF6E75475}"/>
              </a:ext>
            </a:extLst>
          </p:cNvPr>
          <p:cNvSpPr txBox="1"/>
          <p:nvPr/>
        </p:nvSpPr>
        <p:spPr>
          <a:xfrm>
            <a:off x="7393525" y="2056869"/>
            <a:ext cx="2434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 DATA</a:t>
            </a:r>
          </a:p>
        </p:txBody>
      </p:sp>
    </p:spTree>
    <p:extLst>
      <p:ext uri="{BB962C8B-B14F-4D97-AF65-F5344CB8AC3E}">
        <p14:creationId xmlns:p14="http://schemas.microsoft.com/office/powerpoint/2010/main" val="1296368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0BE60-0A03-4C05-878C-5A4BA0544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/>
          <a:lstStyle/>
          <a:p>
            <a:r>
              <a:rPr lang="en-US" dirty="0"/>
              <a:t>Spatial Data Manager (SDM) Parameters</a:t>
            </a:r>
          </a:p>
        </p:txBody>
      </p:sp>
      <p:pic>
        <p:nvPicPr>
          <p:cNvPr id="1030" name="Picture 6" descr="Robots, drones and the future of farming | Euronews">
            <a:extLst>
              <a:ext uri="{FF2B5EF4-FFF2-40B4-BE49-F238E27FC236}">
                <a16:creationId xmlns:a16="http://schemas.microsoft.com/office/drawing/2014/main" id="{7C744226-7DAC-4367-B92A-03C988478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414" y="1735036"/>
            <a:ext cx="8533171" cy="473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arallelogram 5">
            <a:extLst>
              <a:ext uri="{FF2B5EF4-FFF2-40B4-BE49-F238E27FC236}">
                <a16:creationId xmlns:a16="http://schemas.microsoft.com/office/drawing/2014/main" id="{9BE6B611-4083-4786-9D5D-66315EB1151C}"/>
              </a:ext>
            </a:extLst>
          </p:cNvPr>
          <p:cNvSpPr/>
          <p:nvPr/>
        </p:nvSpPr>
        <p:spPr>
          <a:xfrm>
            <a:off x="7048809" y="3885383"/>
            <a:ext cx="782586" cy="686618"/>
          </a:xfrm>
          <a:prstGeom prst="parallelogram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ight Triangle 24">
            <a:extLst>
              <a:ext uri="{FF2B5EF4-FFF2-40B4-BE49-F238E27FC236}">
                <a16:creationId xmlns:a16="http://schemas.microsoft.com/office/drawing/2014/main" id="{DFE1272F-A6DB-4CF8-A3CC-A90089E72815}"/>
              </a:ext>
            </a:extLst>
          </p:cNvPr>
          <p:cNvSpPr/>
          <p:nvPr/>
        </p:nvSpPr>
        <p:spPr>
          <a:xfrm flipH="1" flipV="1">
            <a:off x="5200805" y="3126656"/>
            <a:ext cx="2217634" cy="1120877"/>
          </a:xfrm>
          <a:prstGeom prst="rtTriangl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B6DBD1-0844-40DB-ADC0-79C6155BD57E}"/>
              </a:ext>
            </a:extLst>
          </p:cNvPr>
          <p:cNvCxnSpPr/>
          <p:nvPr/>
        </p:nvCxnSpPr>
        <p:spPr>
          <a:xfrm>
            <a:off x="5206181" y="3126658"/>
            <a:ext cx="1842628" cy="14453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6BEA2B1-7DAE-4241-A99C-C167524BDFB2}"/>
              </a:ext>
            </a:extLst>
          </p:cNvPr>
          <p:cNvCxnSpPr>
            <a:cxnSpLocks/>
          </p:cNvCxnSpPr>
          <p:nvPr/>
        </p:nvCxnSpPr>
        <p:spPr>
          <a:xfrm>
            <a:off x="5200805" y="3126658"/>
            <a:ext cx="1981660" cy="7587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367DFD4-DB0A-409F-8AA8-C6602CF7E061}"/>
              </a:ext>
            </a:extLst>
          </p:cNvPr>
          <p:cNvCxnSpPr>
            <a:cxnSpLocks/>
          </p:cNvCxnSpPr>
          <p:nvPr/>
        </p:nvCxnSpPr>
        <p:spPr>
          <a:xfrm>
            <a:off x="5200805" y="3126658"/>
            <a:ext cx="2630590" cy="7587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C331C5A-D532-4FB0-801B-6AFAA2F7C184}"/>
              </a:ext>
            </a:extLst>
          </p:cNvPr>
          <p:cNvCxnSpPr>
            <a:cxnSpLocks/>
          </p:cNvCxnSpPr>
          <p:nvPr/>
        </p:nvCxnSpPr>
        <p:spPr>
          <a:xfrm>
            <a:off x="5356970" y="3244645"/>
            <a:ext cx="2169776" cy="13273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AC509D2-E1B1-4A13-9124-17348C4CDA26}"/>
              </a:ext>
            </a:extLst>
          </p:cNvPr>
          <p:cNvSpPr/>
          <p:nvPr/>
        </p:nvSpPr>
        <p:spPr>
          <a:xfrm>
            <a:off x="5633884" y="3141406"/>
            <a:ext cx="88490" cy="191729"/>
          </a:xfrm>
          <a:custGeom>
            <a:avLst/>
            <a:gdLst>
              <a:gd name="connsiteX0" fmla="*/ 88490 w 88490"/>
              <a:gd name="connsiteY0" fmla="*/ 0 h 191729"/>
              <a:gd name="connsiteX1" fmla="*/ 73742 w 88490"/>
              <a:gd name="connsiteY1" fmla="*/ 117988 h 191729"/>
              <a:gd name="connsiteX2" fmla="*/ 44245 w 88490"/>
              <a:gd name="connsiteY2" fmla="*/ 162233 h 191729"/>
              <a:gd name="connsiteX3" fmla="*/ 0 w 88490"/>
              <a:gd name="connsiteY3" fmla="*/ 191729 h 191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490" h="191729">
                <a:moveTo>
                  <a:pt x="88490" y="0"/>
                </a:moveTo>
                <a:cubicBezTo>
                  <a:pt x="83574" y="39329"/>
                  <a:pt x="84171" y="79749"/>
                  <a:pt x="73742" y="117988"/>
                </a:cubicBezTo>
                <a:cubicBezTo>
                  <a:pt x="69078" y="135089"/>
                  <a:pt x="56779" y="149699"/>
                  <a:pt x="44245" y="162233"/>
                </a:cubicBezTo>
                <a:cubicBezTo>
                  <a:pt x="31711" y="174767"/>
                  <a:pt x="0" y="191729"/>
                  <a:pt x="0" y="191729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8FDB34-1C87-403E-8418-09F23353C32B}"/>
              </a:ext>
            </a:extLst>
          </p:cNvPr>
          <p:cNvSpPr txBox="1"/>
          <p:nvPr/>
        </p:nvSpPr>
        <p:spPr>
          <a:xfrm>
            <a:off x="7440102" y="1818343"/>
            <a:ext cx="3094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Gimbal Field of View (FOV)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3CE1F96-158A-414E-A03D-11001F4B582C}"/>
              </a:ext>
            </a:extLst>
          </p:cNvPr>
          <p:cNvSpPr txBox="1"/>
          <p:nvPr/>
        </p:nvSpPr>
        <p:spPr>
          <a:xfrm>
            <a:off x="7440102" y="2161652"/>
            <a:ext cx="3094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Gimbal Angle (</a:t>
            </a:r>
            <a:r>
              <a:rPr lang="el-GR" sz="1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1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E683A0-BA4B-47D7-B519-A6259FF8A6F7}"/>
              </a:ext>
            </a:extLst>
          </p:cNvPr>
          <p:cNvSpPr txBox="1"/>
          <p:nvPr/>
        </p:nvSpPr>
        <p:spPr>
          <a:xfrm>
            <a:off x="5643257" y="2752305"/>
            <a:ext cx="648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endParaRPr lang="en-US" sz="2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9D880CD-54A9-46E7-BD25-940D1BC99A15}"/>
              </a:ext>
            </a:extLst>
          </p:cNvPr>
          <p:cNvSpPr txBox="1"/>
          <p:nvPr/>
        </p:nvSpPr>
        <p:spPr>
          <a:xfrm>
            <a:off x="7440102" y="2530984"/>
            <a:ext cx="2835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UAS Height (AGL)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7ACB3C9-4D82-4E41-A619-1F062CF9FF93}"/>
              </a:ext>
            </a:extLst>
          </p:cNvPr>
          <p:cNvCxnSpPr>
            <a:cxnSpLocks/>
            <a:stCxn id="25" idx="4"/>
          </p:cNvCxnSpPr>
          <p:nvPr/>
        </p:nvCxnSpPr>
        <p:spPr>
          <a:xfrm>
            <a:off x="5200805" y="3126656"/>
            <a:ext cx="0" cy="200578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9ED1DB-D4DC-4AB4-B12B-226720A3C750}"/>
              </a:ext>
            </a:extLst>
          </p:cNvPr>
          <p:cNvCxnSpPr/>
          <p:nvPr/>
        </p:nvCxnSpPr>
        <p:spPr>
          <a:xfrm>
            <a:off x="5029200" y="3126656"/>
            <a:ext cx="327770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E628E06-41A4-425E-8CE1-7AF2CADF2C93}"/>
              </a:ext>
            </a:extLst>
          </p:cNvPr>
          <p:cNvCxnSpPr/>
          <p:nvPr/>
        </p:nvCxnSpPr>
        <p:spPr>
          <a:xfrm>
            <a:off x="5036920" y="5137353"/>
            <a:ext cx="327770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769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7"/>
          <p:cNvPicPr preferRelativeResize="0"/>
          <p:nvPr/>
        </p:nvPicPr>
        <p:blipFill rotWithShape="1">
          <a:blip r:embed="rId3">
            <a:alphaModFix/>
          </a:blip>
          <a:srcRect l="18911" t="5778" r="15202" b="3580"/>
          <a:stretch/>
        </p:blipFill>
        <p:spPr>
          <a:xfrm>
            <a:off x="5915608" y="1194319"/>
            <a:ext cx="6046237" cy="5197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7" descr="Image result for standard deviation'"/>
          <p:cNvPicPr preferRelativeResize="0"/>
          <p:nvPr/>
        </p:nvPicPr>
        <p:blipFill rotWithShape="1">
          <a:blip r:embed="rId4">
            <a:alphaModFix/>
          </a:blip>
          <a:srcRect l="28486" t="26720" r="4507" b="20239"/>
          <a:stretch/>
        </p:blipFill>
        <p:spPr>
          <a:xfrm>
            <a:off x="1288270" y="2839632"/>
            <a:ext cx="3105804" cy="1352962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7"/>
          <p:cNvSpPr txBox="1"/>
          <p:nvPr/>
        </p:nvSpPr>
        <p:spPr>
          <a:xfrm>
            <a:off x="1052677" y="1223567"/>
            <a:ext cx="4129489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GPS: Standard deviation 1.25 [m]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Target width 0.6 [m]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Target length 1.21 [m]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Row spacing 3.0 [m]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*all numbers are approximate </a:t>
            </a:r>
            <a:endParaRPr sz="1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7"/>
          <p:cNvSpPr/>
          <p:nvPr/>
        </p:nvSpPr>
        <p:spPr>
          <a:xfrm>
            <a:off x="9283959" y="2752530"/>
            <a:ext cx="447870" cy="438539"/>
          </a:xfrm>
          <a:prstGeom prst="ellipse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7" name="Google Shape;337;p7"/>
          <p:cNvCxnSpPr>
            <a:stCxn id="336" idx="2"/>
          </p:cNvCxnSpPr>
          <p:nvPr/>
        </p:nvCxnSpPr>
        <p:spPr>
          <a:xfrm flipH="1">
            <a:off x="4525359" y="2971800"/>
            <a:ext cx="4758600" cy="6390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38" name="Google Shape;338;p7"/>
          <p:cNvSpPr txBox="1"/>
          <p:nvPr/>
        </p:nvSpPr>
        <p:spPr>
          <a:xfrm>
            <a:off x="1237302" y="5065263"/>
            <a:ext cx="376023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GPS and Target size are the same order of magnitude.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906</Words>
  <Application>Microsoft Office PowerPoint</Application>
  <PresentationFormat>Widescreen</PresentationFormat>
  <Paragraphs>195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Cambria Math</vt:lpstr>
      <vt:lpstr>Calibri</vt:lpstr>
      <vt:lpstr>Century Gothic</vt:lpstr>
      <vt:lpstr>Times New Roman</vt:lpstr>
      <vt:lpstr>Arial</vt:lpstr>
      <vt:lpstr>Bell MT</vt:lpstr>
      <vt:lpstr>1_Office Theme</vt:lpstr>
      <vt:lpstr>Office Theme</vt:lpstr>
      <vt:lpstr>2_Office Theme</vt:lpstr>
      <vt:lpstr>PowerPoint Presentation</vt:lpstr>
      <vt:lpstr>PowerPoint Presentation</vt:lpstr>
      <vt:lpstr>PowerPoint Presentation</vt:lpstr>
      <vt:lpstr>ROS File Schema </vt:lpstr>
      <vt:lpstr>ROS File Syntax</vt:lpstr>
      <vt:lpstr>ROS UAV Framework</vt:lpstr>
      <vt:lpstr>Temperature Monitoring Agent</vt:lpstr>
      <vt:lpstr>Spatial Data Manager (SDM) Parameters</vt:lpstr>
      <vt:lpstr>PowerPoint Presentation</vt:lpstr>
      <vt:lpstr>Field Coordinate Transform (Global to Fixed Region)- Block A1 Example</vt:lpstr>
      <vt:lpstr>PowerPoint Presentation</vt:lpstr>
      <vt:lpstr>Ground Station Decision Tree</vt:lpstr>
      <vt:lpstr>PowerPoint Presentation</vt:lpstr>
      <vt:lpstr>Preliminary Study for EMF exposure</vt:lpstr>
      <vt:lpstr>PowerPoint Presentation</vt:lpstr>
      <vt:lpstr>PowerPoint Presentation</vt:lpstr>
      <vt:lpstr>PowerPoint Presentation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J. Lyons</dc:creator>
  <cp:lastModifiedBy>Canto, Maxfield Tyler</cp:lastModifiedBy>
  <cp:revision>24</cp:revision>
  <dcterms:created xsi:type="dcterms:W3CDTF">2017-02-14T15:55:34Z</dcterms:created>
  <dcterms:modified xsi:type="dcterms:W3CDTF">2021-06-21T21:04:40Z</dcterms:modified>
</cp:coreProperties>
</file>